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1" r:id="rId7"/>
  </p:sldMasterIdLst>
  <p:notesMasterIdLst>
    <p:notesMasterId r:id="rId64"/>
  </p:notesMasterIdLst>
  <p:sldIdLst>
    <p:sldId id="256" r:id="rId8"/>
    <p:sldId id="290" r:id="rId9"/>
    <p:sldId id="291" r:id="rId10"/>
    <p:sldId id="294" r:id="rId11"/>
    <p:sldId id="292" r:id="rId12"/>
    <p:sldId id="322" r:id="rId13"/>
    <p:sldId id="293" r:id="rId14"/>
    <p:sldId id="295" r:id="rId15"/>
    <p:sldId id="257" r:id="rId16"/>
    <p:sldId id="269" r:id="rId17"/>
    <p:sldId id="258" r:id="rId18"/>
    <p:sldId id="266" r:id="rId19"/>
    <p:sldId id="270" r:id="rId20"/>
    <p:sldId id="315" r:id="rId21"/>
    <p:sldId id="264" r:id="rId22"/>
    <p:sldId id="263" r:id="rId23"/>
    <p:sldId id="262" r:id="rId24"/>
    <p:sldId id="261" r:id="rId25"/>
    <p:sldId id="274" r:id="rId26"/>
    <p:sldId id="275" r:id="rId27"/>
    <p:sldId id="288" r:id="rId28"/>
    <p:sldId id="277" r:id="rId29"/>
    <p:sldId id="276" r:id="rId30"/>
    <p:sldId id="316" r:id="rId31"/>
    <p:sldId id="287" r:id="rId32"/>
    <p:sldId id="289" r:id="rId33"/>
    <p:sldId id="307" r:id="rId34"/>
    <p:sldId id="317" r:id="rId35"/>
    <p:sldId id="309" r:id="rId36"/>
    <p:sldId id="310" r:id="rId37"/>
    <p:sldId id="311" r:id="rId38"/>
    <p:sldId id="318" r:id="rId39"/>
    <p:sldId id="312" r:id="rId40"/>
    <p:sldId id="260" r:id="rId41"/>
    <p:sldId id="319" r:id="rId42"/>
    <p:sldId id="313" r:id="rId43"/>
    <p:sldId id="320" r:id="rId44"/>
    <p:sldId id="267" r:id="rId45"/>
    <p:sldId id="268" r:id="rId46"/>
    <p:sldId id="321" r:id="rId47"/>
    <p:sldId id="323" r:id="rId48"/>
    <p:sldId id="324" r:id="rId49"/>
    <p:sldId id="325" r:id="rId50"/>
    <p:sldId id="327" r:id="rId51"/>
    <p:sldId id="296" r:id="rId52"/>
    <p:sldId id="297" r:id="rId53"/>
    <p:sldId id="298" r:id="rId54"/>
    <p:sldId id="299" r:id="rId55"/>
    <p:sldId id="300" r:id="rId56"/>
    <p:sldId id="301" r:id="rId57"/>
    <p:sldId id="302" r:id="rId58"/>
    <p:sldId id="303" r:id="rId59"/>
    <p:sldId id="304" r:id="rId60"/>
    <p:sldId id="305" r:id="rId61"/>
    <p:sldId id="306" r:id="rId62"/>
    <p:sldId id="273" r:id="rId63"/>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68425" indent="3175" algn="l" defTabSz="912813" rtl="0" fontAlgn="base">
      <a:spcBef>
        <a:spcPct val="0"/>
      </a:spcBef>
      <a:spcAft>
        <a:spcPct val="0"/>
      </a:spcAft>
      <a:defRPr kern="1200">
        <a:solidFill>
          <a:schemeClr val="tx1"/>
        </a:solidFill>
        <a:latin typeface="Arial" charset="0"/>
        <a:ea typeface="+mn-ea"/>
        <a:cs typeface="+mn-cs"/>
      </a:defRPr>
    </a:lvl4pPr>
    <a:lvl5pPr marL="1825625" indent="3175"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90B8"/>
    <a:srgbClr val="009900"/>
    <a:srgbClr val="FF0000"/>
    <a:srgbClr val="E0772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21" autoAdjust="0"/>
  </p:normalViewPr>
  <p:slideViewPr>
    <p:cSldViewPr>
      <p:cViewPr varScale="1">
        <p:scale>
          <a:sx n="68" d="100"/>
          <a:sy n="68" d="100"/>
        </p:scale>
        <p:origin x="-378" y="-102"/>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218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5" Type="http://schemas.openxmlformats.org/officeDocument/2006/relationships/image" Target="../media/image55.wmf"/><Relationship Id="rId4" Type="http://schemas.openxmlformats.org/officeDocument/2006/relationships/image" Target="../media/image5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3264"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3264" fontAlgn="auto">
              <a:spcBef>
                <a:spcPts val="0"/>
              </a:spcBef>
              <a:spcAft>
                <a:spcPts val="0"/>
              </a:spcAft>
              <a:defRPr sz="1200">
                <a:latin typeface="+mn-lt"/>
              </a:defRPr>
            </a:lvl1pPr>
          </a:lstStyle>
          <a:p>
            <a:pPr>
              <a:defRPr/>
            </a:pPr>
            <a:fld id="{90B28FCD-714F-4CF4-84C7-938675BCE336}" type="datetimeFigureOut">
              <a:rPr lang="en-US"/>
              <a:pPr>
                <a:defRPr/>
              </a:pPr>
              <a:t>10/15/2014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3264"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13264" fontAlgn="auto">
              <a:spcBef>
                <a:spcPts val="0"/>
              </a:spcBef>
              <a:spcAft>
                <a:spcPts val="0"/>
              </a:spcAft>
              <a:defRPr sz="1200">
                <a:latin typeface="+mn-lt"/>
              </a:defRPr>
            </a:lvl1pPr>
          </a:lstStyle>
          <a:p>
            <a:pPr>
              <a:defRPr/>
            </a:pPr>
            <a:fld id="{1BEB56AA-918E-487A-9E5F-2AD8725EACD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68425" algn="l" defTabSz="912813" rtl="0" eaLnBrk="0" fontAlgn="base" hangingPunct="0">
      <a:spcBef>
        <a:spcPct val="30000"/>
      </a:spcBef>
      <a:spcAft>
        <a:spcPct val="0"/>
      </a:spcAft>
      <a:defRPr sz="1200" kern="1200">
        <a:solidFill>
          <a:schemeClr val="tx1"/>
        </a:solidFill>
        <a:latin typeface="+mn-lt"/>
        <a:ea typeface="+mn-ea"/>
        <a:cs typeface="+mn-cs"/>
      </a:defRPr>
    </a:lvl4pPr>
    <a:lvl5pPr marL="1825625" algn="l" defTabSz="912813" rtl="0" eaLnBrk="0" fontAlgn="base" hangingPunct="0">
      <a:spcBef>
        <a:spcPct val="30000"/>
      </a:spcBef>
      <a:spcAft>
        <a:spcPct val="0"/>
      </a:spcAft>
      <a:defRPr sz="1200" kern="1200">
        <a:solidFill>
          <a:schemeClr val="tx1"/>
        </a:solidFill>
        <a:latin typeface="+mn-lt"/>
        <a:ea typeface="+mn-ea"/>
        <a:cs typeface="+mn-cs"/>
      </a:defRPr>
    </a:lvl5pPr>
    <a:lvl6pPr marL="2283159" algn="l" defTabSz="913264" rtl="0" eaLnBrk="1" latinLnBrk="0" hangingPunct="1">
      <a:defRPr sz="1200" kern="1200">
        <a:solidFill>
          <a:schemeClr val="tx1"/>
        </a:solidFill>
        <a:latin typeface="+mn-lt"/>
        <a:ea typeface="+mn-ea"/>
        <a:cs typeface="+mn-cs"/>
      </a:defRPr>
    </a:lvl6pPr>
    <a:lvl7pPr marL="2739790" algn="l" defTabSz="913264" rtl="0" eaLnBrk="1" latinLnBrk="0" hangingPunct="1">
      <a:defRPr sz="1200" kern="1200">
        <a:solidFill>
          <a:schemeClr val="tx1"/>
        </a:solidFill>
        <a:latin typeface="+mn-lt"/>
        <a:ea typeface="+mn-ea"/>
        <a:cs typeface="+mn-cs"/>
      </a:defRPr>
    </a:lvl7pPr>
    <a:lvl8pPr marL="3196416" algn="l" defTabSz="913264" rtl="0" eaLnBrk="1" latinLnBrk="0" hangingPunct="1">
      <a:defRPr sz="1200" kern="1200">
        <a:solidFill>
          <a:schemeClr val="tx1"/>
        </a:solidFill>
        <a:latin typeface="+mn-lt"/>
        <a:ea typeface="+mn-ea"/>
        <a:cs typeface="+mn-cs"/>
      </a:defRPr>
    </a:lvl8pPr>
    <a:lvl9pPr marL="3653052" algn="l" defTabSz="9132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52B58E8F-8C5E-4D08-9295-7992A84E947B}" type="slidenum">
              <a:rPr lang="en-US"/>
              <a:pPr defTabSz="912813"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pPr defTabSz="409575" hangingPunct="0">
              <a:lnSpc>
                <a:spcPct val="93000"/>
              </a:lnSpc>
              <a:buClr>
                <a:srgbClr val="000000"/>
              </a:buClr>
              <a:buSzPct val="45000"/>
            </a:pPr>
            <a:endParaRPr lang="en-US" sz="2200">
              <a:solidFill>
                <a:srgbClr val="000000"/>
              </a:solidFill>
              <a:latin typeface="Times New Roman" pitchFamily="18" charset="0"/>
            </a:endParaRPr>
          </a:p>
        </p:txBody>
      </p:sp>
      <p:sp>
        <p:nvSpPr>
          <p:cNvPr id="108547" name="Text Box 2"/>
          <p:cNvSpPr>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endParaRPr lang="en-GB" altLang="en-US" smtClean="0">
              <a:latin typeface="Arial" charset="0"/>
              <a:ea typeface="msgothic"/>
              <a:cs typeface="ms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A8750800-AFDF-46CE-BC68-EFCE1887238B}" type="slidenum">
              <a:rPr lang="en-US"/>
              <a:pPr defTabSz="912813"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pPr defTabSz="409575" hangingPunct="0">
              <a:lnSpc>
                <a:spcPct val="93000"/>
              </a:lnSpc>
              <a:buClr>
                <a:srgbClr val="000000"/>
              </a:buClr>
              <a:buSzPct val="45000"/>
            </a:pPr>
            <a:endParaRPr lang="en-US" sz="2200">
              <a:solidFill>
                <a:srgbClr val="000000"/>
              </a:solidFill>
              <a:latin typeface="Times New Roman" pitchFamily="18" charset="0"/>
            </a:endParaRPr>
          </a:p>
        </p:txBody>
      </p:sp>
      <p:sp>
        <p:nvSpPr>
          <p:cNvPr id="112643" name="Text Box 2"/>
          <p:cNvSpPr>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endParaRPr lang="en-GB" altLang="en-US" smtClean="0">
              <a:latin typeface="Arial" charset="0"/>
              <a:ea typeface="msgothic"/>
              <a:cs typeface="ms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8B5C3371-6A13-4237-ACA4-FF7A77F539F3}" type="slidenum">
              <a:rPr lang="en-GB">
                <a:solidFill>
                  <a:srgbClr val="000000"/>
                </a:solidFill>
              </a:rPr>
              <a:pPr defTabSz="912813" fontAlgn="base">
                <a:spcBef>
                  <a:spcPct val="0"/>
                </a:spcBef>
                <a:spcAft>
                  <a:spcPct val="0"/>
                </a:spcAft>
                <a:defRPr/>
              </a:pPr>
              <a:t>13</a:t>
            </a:fld>
            <a:endParaRPr lang="en-GB">
              <a:solidFill>
                <a:srgbClr val="000000"/>
              </a:solidFill>
            </a:endParaRPr>
          </a:p>
        </p:txBody>
      </p:sp>
      <p:sp>
        <p:nvSpPr>
          <p:cNvPr id="11469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114692" name="Text Box 2"/>
          <p:cNvSpPr>
            <a:spLocks noGrp="1" noChangeArrowheads="1"/>
          </p:cNvSpPr>
          <p:nvPr>
            <p:ph type="body" idx="1"/>
          </p:nvPr>
        </p:nvSpPr>
        <p:spPr bwMode="auto">
          <a:noFill/>
        </p:spPr>
        <p:txBody>
          <a:bodyPr wrap="square" tIns="9279" numCol="1" anchor="t" anchorCtr="0" compatLnSpc="1">
            <a:prstTxWarp prst="textNoShape">
              <a:avLst/>
            </a:prstTxWarp>
          </a:bodyPr>
          <a:lstStyle/>
          <a:p>
            <a:pPr algn="just" eaLnBrk="1" hangingPunct="1">
              <a:lnSpc>
                <a:spcPct val="93000"/>
              </a:lnSpc>
              <a:spcBef>
                <a:spcPct val="0"/>
              </a:spcBef>
              <a:tabLst>
                <a:tab pos="633413" algn="l"/>
                <a:tab pos="1268413" algn="l"/>
                <a:tab pos="1903413" algn="l"/>
                <a:tab pos="2538413" algn="l"/>
                <a:tab pos="3171825" algn="l"/>
                <a:tab pos="3806825" algn="l"/>
                <a:tab pos="4441825" algn="l"/>
                <a:tab pos="5076825" algn="l"/>
              </a:tabLst>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TextEdit="1"/>
          </p:cNvSpPr>
          <p:nvPr>
            <p:ph type="sldImg"/>
          </p:nvPr>
        </p:nvSpPr>
        <p:spPr bwMode="auto">
          <a:noFill/>
          <a:ln>
            <a:solidFill>
              <a:srgbClr val="000000"/>
            </a:solidFill>
            <a:miter lim="800000"/>
            <a:headEnd/>
            <a:tailEnd/>
          </a:ln>
        </p:spPr>
      </p:sp>
      <p:sp>
        <p:nvSpPr>
          <p:cNvPr id="11673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TextEdit="1"/>
          </p:cNvSpPr>
          <p:nvPr>
            <p:ph type="sldImg"/>
          </p:nvPr>
        </p:nvSpPr>
        <p:spPr bwMode="auto">
          <a:noFill/>
          <a:ln>
            <a:solidFill>
              <a:srgbClr val="000000"/>
            </a:solidFill>
            <a:miter lim="800000"/>
            <a:headEnd/>
            <a:tailEnd/>
          </a:ln>
        </p:spPr>
      </p:sp>
      <p:sp>
        <p:nvSpPr>
          <p:cNvPr id="12083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TextEdit="1"/>
          </p:cNvSpPr>
          <p:nvPr>
            <p:ph type="sldImg"/>
          </p:nvPr>
        </p:nvSpPr>
        <p:spPr bwMode="auto">
          <a:noFill/>
          <a:ln>
            <a:solidFill>
              <a:srgbClr val="000000"/>
            </a:solidFill>
            <a:miter lim="800000"/>
            <a:headEnd/>
            <a:tailEnd/>
          </a:ln>
        </p:spPr>
      </p:sp>
      <p:sp>
        <p:nvSpPr>
          <p:cNvPr id="12288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TextEdit="1"/>
          </p:cNvSpPr>
          <p:nvPr>
            <p:ph type="sldImg"/>
          </p:nvPr>
        </p:nvSpPr>
        <p:spPr bwMode="auto">
          <a:noFill/>
          <a:ln>
            <a:solidFill>
              <a:srgbClr val="000000"/>
            </a:solidFill>
            <a:miter lim="800000"/>
            <a:headEnd/>
            <a:tailEnd/>
          </a:ln>
        </p:spPr>
      </p:sp>
      <p:sp>
        <p:nvSpPr>
          <p:cNvPr id="12595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TextEdit="1"/>
          </p:cNvSpPr>
          <p:nvPr>
            <p:ph type="sldImg"/>
          </p:nvPr>
        </p:nvSpPr>
        <p:spPr bwMode="auto">
          <a:noFill/>
          <a:ln>
            <a:solidFill>
              <a:srgbClr val="000000"/>
            </a:solidFill>
            <a:miter lim="800000"/>
            <a:headEnd/>
            <a:tailEnd/>
          </a:ln>
        </p:spPr>
      </p:sp>
      <p:sp>
        <p:nvSpPr>
          <p:cNvPr id="12800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TextEdit="1"/>
          </p:cNvSpPr>
          <p:nvPr>
            <p:ph type="sldImg"/>
          </p:nvPr>
        </p:nvSpPr>
        <p:spPr bwMode="auto">
          <a:noFill/>
          <a:ln>
            <a:solidFill>
              <a:srgbClr val="000000"/>
            </a:solidFill>
            <a:miter lim="800000"/>
            <a:headEnd/>
            <a:tailEnd/>
          </a:ln>
        </p:spPr>
      </p:sp>
      <p:sp>
        <p:nvSpPr>
          <p:cNvPr id="13312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headEnd/>
            <a:tailEnd/>
          </a:ln>
        </p:spPr>
      </p:sp>
      <p:sp>
        <p:nvSpPr>
          <p:cNvPr id="9216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TextEdit="1"/>
          </p:cNvSpPr>
          <p:nvPr>
            <p:ph type="sldImg"/>
          </p:nvPr>
        </p:nvSpPr>
        <p:spPr bwMode="auto">
          <a:noFill/>
          <a:ln>
            <a:solidFill>
              <a:srgbClr val="000000"/>
            </a:solidFill>
            <a:miter lim="800000"/>
            <a:headEnd/>
            <a:tailEnd/>
          </a:ln>
        </p:spPr>
      </p:sp>
      <p:sp>
        <p:nvSpPr>
          <p:cNvPr id="13619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TextEdit="1"/>
          </p:cNvSpPr>
          <p:nvPr>
            <p:ph type="sldImg"/>
          </p:nvPr>
        </p:nvSpPr>
        <p:spPr bwMode="auto">
          <a:noFill/>
          <a:ln>
            <a:solidFill>
              <a:srgbClr val="000000"/>
            </a:solidFill>
            <a:miter lim="800000"/>
            <a:headEnd/>
            <a:tailEnd/>
          </a:ln>
        </p:spPr>
      </p:sp>
      <p:sp>
        <p:nvSpPr>
          <p:cNvPr id="13926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TextEdit="1"/>
          </p:cNvSpPr>
          <p:nvPr>
            <p:ph type="sldImg"/>
          </p:nvPr>
        </p:nvSpPr>
        <p:spPr bwMode="auto">
          <a:noFill/>
          <a:ln>
            <a:solidFill>
              <a:srgbClr val="000000"/>
            </a:solidFill>
            <a:miter lim="800000"/>
            <a:headEnd/>
            <a:tailEnd/>
          </a:ln>
        </p:spPr>
      </p:sp>
      <p:sp>
        <p:nvSpPr>
          <p:cNvPr id="14131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TextEdit="1"/>
          </p:cNvSpPr>
          <p:nvPr>
            <p:ph type="sldImg"/>
          </p:nvPr>
        </p:nvSpPr>
        <p:spPr bwMode="auto">
          <a:noFill/>
          <a:ln>
            <a:solidFill>
              <a:srgbClr val="000000"/>
            </a:solidFill>
            <a:miter lim="800000"/>
            <a:headEnd/>
            <a:tailEnd/>
          </a:ln>
        </p:spPr>
      </p:sp>
      <p:sp>
        <p:nvSpPr>
          <p:cNvPr id="14336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TextEdit="1"/>
          </p:cNvSpPr>
          <p:nvPr>
            <p:ph type="sldImg"/>
          </p:nvPr>
        </p:nvSpPr>
        <p:spPr bwMode="auto">
          <a:noFill/>
          <a:ln>
            <a:solidFill>
              <a:srgbClr val="000000"/>
            </a:solidFill>
            <a:miter lim="800000"/>
            <a:headEnd/>
            <a:tailEnd/>
          </a:ln>
        </p:spPr>
      </p:sp>
      <p:sp>
        <p:nvSpPr>
          <p:cNvPr id="14541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TextEdit="1"/>
          </p:cNvSpPr>
          <p:nvPr>
            <p:ph type="sldImg"/>
          </p:nvPr>
        </p:nvSpPr>
        <p:spPr bwMode="auto">
          <a:noFill/>
          <a:ln>
            <a:solidFill>
              <a:srgbClr val="000000"/>
            </a:solidFill>
            <a:miter lim="800000"/>
            <a:headEnd/>
            <a:tailEnd/>
          </a:ln>
        </p:spPr>
      </p:sp>
      <p:sp>
        <p:nvSpPr>
          <p:cNvPr id="14745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TextEdit="1"/>
          </p:cNvSpPr>
          <p:nvPr>
            <p:ph type="sldImg"/>
          </p:nvPr>
        </p:nvSpPr>
        <p:spPr bwMode="auto">
          <a:noFill/>
          <a:ln>
            <a:solidFill>
              <a:srgbClr val="000000"/>
            </a:solidFill>
            <a:miter lim="800000"/>
            <a:headEnd/>
            <a:tailEnd/>
          </a:ln>
        </p:spPr>
      </p:sp>
      <p:sp>
        <p:nvSpPr>
          <p:cNvPr id="14950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noFill/>
          <a:ln>
            <a:solidFill>
              <a:srgbClr val="000000"/>
            </a:solidFill>
            <a:miter lim="800000"/>
            <a:headEnd/>
            <a:tailEnd/>
          </a:ln>
        </p:spPr>
      </p:sp>
      <p:sp>
        <p:nvSpPr>
          <p:cNvPr id="15155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TextEdit="1"/>
          </p:cNvSpPr>
          <p:nvPr>
            <p:ph type="sldImg"/>
          </p:nvPr>
        </p:nvSpPr>
        <p:spPr bwMode="auto">
          <a:noFill/>
          <a:ln>
            <a:solidFill>
              <a:srgbClr val="000000"/>
            </a:solidFill>
            <a:miter lim="800000"/>
            <a:headEnd/>
            <a:tailEnd/>
          </a:ln>
        </p:spPr>
      </p:sp>
      <p:sp>
        <p:nvSpPr>
          <p:cNvPr id="15462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TextEdit="1"/>
          </p:cNvSpPr>
          <p:nvPr>
            <p:ph type="sldImg"/>
          </p:nvPr>
        </p:nvSpPr>
        <p:spPr bwMode="auto">
          <a:noFill/>
          <a:ln>
            <a:solidFill>
              <a:srgbClr val="000000"/>
            </a:solidFill>
            <a:miter lim="800000"/>
            <a:headEnd/>
            <a:tailEnd/>
          </a:ln>
        </p:spPr>
      </p:sp>
      <p:sp>
        <p:nvSpPr>
          <p:cNvPr id="176130" name="Rectangle 3"/>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TextEdit="1"/>
          </p:cNvSpPr>
          <p:nvPr>
            <p:ph type="sldImg"/>
          </p:nvPr>
        </p:nvSpPr>
        <p:spPr bwMode="auto">
          <a:noFill/>
          <a:ln>
            <a:solidFill>
              <a:srgbClr val="000000"/>
            </a:solidFill>
            <a:miter lim="800000"/>
            <a:headEnd/>
            <a:tailEnd/>
          </a:ln>
        </p:spPr>
      </p:sp>
      <p:sp>
        <p:nvSpPr>
          <p:cNvPr id="9421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TextEdit="1"/>
          </p:cNvSpPr>
          <p:nvPr>
            <p:ph type="sldImg"/>
          </p:nvPr>
        </p:nvSpPr>
        <p:spPr bwMode="auto">
          <a:noFill/>
          <a:ln>
            <a:solidFill>
              <a:srgbClr val="000000"/>
            </a:solidFill>
            <a:miter lim="800000"/>
            <a:headEnd/>
            <a:tailEnd/>
          </a:ln>
        </p:spPr>
      </p:sp>
      <p:sp>
        <p:nvSpPr>
          <p:cNvPr id="15872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pPr defTabSz="409575" hangingPunct="0">
              <a:lnSpc>
                <a:spcPct val="93000"/>
              </a:lnSpc>
              <a:buClr>
                <a:srgbClr val="000000"/>
              </a:buClr>
              <a:buSzPct val="45000"/>
            </a:pPr>
            <a:endParaRPr lang="en-US" sz="2200">
              <a:solidFill>
                <a:srgbClr val="000000"/>
              </a:solidFill>
              <a:latin typeface="Times New Roman" pitchFamily="18" charset="0"/>
            </a:endParaRPr>
          </a:p>
        </p:txBody>
      </p:sp>
      <p:sp>
        <p:nvSpPr>
          <p:cNvPr id="160771" name="Text Box 2"/>
          <p:cNvSpPr>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endParaRPr lang="en-GB" altLang="en-US" smtClean="0">
              <a:latin typeface="Arial" charset="0"/>
              <a:ea typeface="msgothic"/>
              <a:cs typeface="msgothic"/>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pPr defTabSz="409575" hangingPunct="0">
              <a:lnSpc>
                <a:spcPct val="93000"/>
              </a:lnSpc>
              <a:buClr>
                <a:srgbClr val="000000"/>
              </a:buClr>
              <a:buSzPct val="45000"/>
            </a:pPr>
            <a:endParaRPr lang="en-US" sz="2200">
              <a:solidFill>
                <a:srgbClr val="000000"/>
              </a:solidFill>
              <a:latin typeface="Times New Roman" pitchFamily="18" charset="0"/>
            </a:endParaRPr>
          </a:p>
        </p:txBody>
      </p:sp>
      <p:sp>
        <p:nvSpPr>
          <p:cNvPr id="162819" name="Text Box 2"/>
          <p:cNvSpPr>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endParaRPr lang="en-GB" altLang="en-US" smtClean="0">
              <a:latin typeface="Arial" charset="0"/>
              <a:ea typeface="msgothic"/>
              <a:cs typeface="msgothic"/>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TextEdit="1"/>
          </p:cNvSpPr>
          <p:nvPr>
            <p:ph type="sldImg"/>
          </p:nvPr>
        </p:nvSpPr>
        <p:spPr bwMode="auto">
          <a:noFill/>
          <a:ln>
            <a:solidFill>
              <a:srgbClr val="000000"/>
            </a:solidFill>
            <a:miter lim="800000"/>
            <a:headEnd/>
            <a:tailEnd/>
          </a:ln>
        </p:spPr>
      </p:sp>
      <p:sp>
        <p:nvSpPr>
          <p:cNvPr id="16486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Rot="1" noChangeAspect="1" noTextEdit="1"/>
          </p:cNvSpPr>
          <p:nvPr>
            <p:ph type="sldImg"/>
          </p:nvPr>
        </p:nvSpPr>
        <p:spPr bwMode="auto">
          <a:noFill/>
          <a:ln>
            <a:solidFill>
              <a:srgbClr val="000000"/>
            </a:solidFill>
            <a:miter lim="800000"/>
            <a:headEnd/>
            <a:tailEnd/>
          </a:ln>
        </p:spPr>
      </p:sp>
      <p:sp>
        <p:nvSpPr>
          <p:cNvPr id="18841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Rot="1" noChangeAspect="1" noTextEdit="1"/>
          </p:cNvSpPr>
          <p:nvPr>
            <p:ph type="sldImg"/>
          </p:nvPr>
        </p:nvSpPr>
        <p:spPr bwMode="auto">
          <a:noFill/>
          <a:ln>
            <a:solidFill>
              <a:srgbClr val="000000"/>
            </a:solidFill>
            <a:miter lim="800000"/>
            <a:headEnd/>
            <a:tailEnd/>
          </a:ln>
        </p:spPr>
      </p:sp>
      <p:sp>
        <p:nvSpPr>
          <p:cNvPr id="19251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TextEdit="1"/>
          </p:cNvSpPr>
          <p:nvPr>
            <p:ph type="sldImg"/>
          </p:nvPr>
        </p:nvSpPr>
        <p:spPr bwMode="auto">
          <a:noFill/>
          <a:ln>
            <a:solidFill>
              <a:srgbClr val="000000"/>
            </a:solidFill>
            <a:miter lim="800000"/>
            <a:headEnd/>
            <a:tailEnd/>
          </a:ln>
        </p:spPr>
      </p:sp>
      <p:sp>
        <p:nvSpPr>
          <p:cNvPr id="17101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Rot="1" noChangeAspect="1" noTextEdit="1"/>
          </p:cNvSpPr>
          <p:nvPr>
            <p:ph type="sldImg"/>
          </p:nvPr>
        </p:nvSpPr>
        <p:spPr bwMode="auto">
          <a:noFill/>
          <a:ln>
            <a:solidFill>
              <a:srgbClr val="000000"/>
            </a:solidFill>
            <a:miter lim="800000"/>
            <a:headEnd/>
            <a:tailEnd/>
          </a:ln>
        </p:spPr>
      </p:sp>
      <p:sp>
        <p:nvSpPr>
          <p:cNvPr id="174082" name="Rectangle 3"/>
          <p:cNvSpPr>
            <a:spLocks noGrp="1"/>
          </p:cNvSpPr>
          <p:nvPr>
            <p:ph type="body" idx="1"/>
          </p:nvPr>
        </p:nvSpPr>
        <p:spPr bwMode="auto">
          <a:noFill/>
        </p:spPr>
        <p:txBody>
          <a:bodyPr wrap="square" numCol="1" anchor="t" anchorCtr="0" compatLnSpc="1">
            <a:prstTxWarp prst="textNoShape">
              <a:avLst/>
            </a:prstTxWarp>
          </a:bodyPr>
          <a:lstStyle/>
          <a:p>
            <a:r>
              <a:rPr lang="de-DE" smtClean="0"/>
              <a:t>We can obtain a structure x [i:j] in different ways: by considering the structure on x[i+1:j] (or x[i,j-1]) and adding an unpaired base at position i (or j). This does not change the number of base pairs in the structure. Alternatively, if nucleotides at positions i and j can pair then a structure is obtained enclosing x [i+1,j-1] with a new base pair (i,j). This increases the number of base pairs. There is only one further alternative: if i and /or j are paired but not with each other, then our structure must consist of two substructures, i.e. There must be a k i&lt;k&lt;j such that our structure can be split into a substructure on x[i:k] and another substructure x[k+1,j].</a:t>
            </a: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TextEdit="1"/>
          </p:cNvSpPr>
          <p:nvPr>
            <p:ph type="sldImg"/>
          </p:nvPr>
        </p:nvSpPr>
        <p:spPr bwMode="auto">
          <a:noFill/>
          <a:ln>
            <a:solidFill>
              <a:srgbClr val="000000"/>
            </a:solidFill>
            <a:miter lim="800000"/>
            <a:headEnd/>
            <a:tailEnd/>
          </a:ln>
        </p:spPr>
      </p:sp>
      <p:sp>
        <p:nvSpPr>
          <p:cNvPr id="177154" name="Rectangle 3"/>
          <p:cNvSpPr>
            <a:spLocks noGrp="1"/>
          </p:cNvSpPr>
          <p:nvPr>
            <p:ph type="body" idx="1"/>
          </p:nvPr>
        </p:nvSpPr>
        <p:spPr bwMode="auto">
          <a:noFill/>
        </p:spPr>
        <p:txBody>
          <a:bodyPr wrap="square" numCol="1" anchor="t" anchorCtr="0" compatLnSpc="1">
            <a:prstTxWarp prst="textNoShape">
              <a:avLst/>
            </a:prstTxWarp>
          </a:bodyPr>
          <a:lstStyle/>
          <a:p>
            <a:r>
              <a:rPr lang="de-DE" smtClean="0"/>
              <a:t>Here the recursive decomposition of structures is illustrated. An isolated bullet refers to an unpaired nucleotide and a straight line with bullets at the end to a subsequence with arbitrary structure. Arcs represent base pairs.</a:t>
            </a:r>
          </a:p>
          <a:p>
            <a:r>
              <a:rPr lang="de-DE" smtClean="0"/>
              <a:t>This graphical representaion can be converted into a recursion to fill a matrix S(i,j), the DP matrix, where each cell contains the maximum number of base pairs on the sequence x[i:j].</a:t>
            </a: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Rot="1" noChangeAspect="1" noTextEdit="1"/>
          </p:cNvSpPr>
          <p:nvPr>
            <p:ph type="sldImg"/>
          </p:nvPr>
        </p:nvSpPr>
        <p:spPr bwMode="auto">
          <a:noFill/>
          <a:ln>
            <a:solidFill>
              <a:srgbClr val="000000"/>
            </a:solidFill>
            <a:miter lim="800000"/>
            <a:headEnd/>
            <a:tailEnd/>
          </a:ln>
        </p:spPr>
      </p:sp>
      <p:sp>
        <p:nvSpPr>
          <p:cNvPr id="180226"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de-DE" smtClean="0"/>
              <a:t>If you have a matrix, each cell above the diagonal represents a subsequence from i to j and it contains the maximum number of base pairs.The maximum number of pairs for the whole sequence will be the upper right cell -&gt; we will fill in the upper part of the matrix.</a:t>
            </a:r>
          </a:p>
          <a:p>
            <a:pPr>
              <a:lnSpc>
                <a:spcPct val="90000"/>
              </a:lnSpc>
            </a:pPr>
            <a:r>
              <a:rPr lang="de-DE" smtClean="0"/>
              <a:t>This tecnique of recursively computing and tabulating is commonly referred to as dynamic programming. The recursion is summarized in the formula on the upper left corner. The recursion counts the number of base pairs for any subsequence until the whole sequence from 1 to N has been reached. The structrure itself is obtained by backtracking. In detail: if i &amp; j form a base pair, add i and j onto the best structure found for subsequence i+1 and j-1 and increment the score in the cell by one. If i is unpaired, add the unpaired position i onto the best structure for subsequence i+1, j and do not increment the score. If j is unpaired add the unaired position j onto the best structure for subsquence i, j-1. In case of a bifurcation combine the optimal substructures and choose the k value that minimizes the sum of the socres from these substructures.</a:t>
            </a:r>
            <a:endParaRPr lang="en-US" smtClean="0"/>
          </a:p>
          <a:p>
            <a:pPr>
              <a:lnSpc>
                <a:spcPct val="90000"/>
              </a:lnSpc>
            </a:pPr>
            <a:endParaRPr lang="en-US" smtClean="0"/>
          </a:p>
          <a:p>
            <a:pPr>
              <a:lnSpc>
                <a:spcPct val="90000"/>
              </a:lnSpc>
            </a:pPr>
            <a:r>
              <a:rPr lang="de-DE" smtClean="0"/>
              <a:t>If we look at the example in the slide, subsequences of length 1 and 2 get a score of zero (initialization). This is equivalent to require a minimum loop length of two. The next step is to fill the matrix. Afterwards we have to consider bifurcations for k=2,3,4,5,6,7,8 and finally get the final score. To retrieve the structure itself we have to perform backtracking (Figure D). Note that there can be several paths in the matrix, i.e. several structures, corresponding to the same final score.</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TextEdit="1"/>
          </p:cNvSpPr>
          <p:nvPr>
            <p:ph type="sldImg"/>
          </p:nvPr>
        </p:nvSpPr>
        <p:spPr bwMode="auto">
          <a:noFill/>
          <a:ln>
            <a:solidFill>
              <a:srgbClr val="000000"/>
            </a:solidFill>
            <a:miter lim="800000"/>
            <a:headEnd/>
            <a:tailEnd/>
          </a:ln>
        </p:spPr>
      </p:sp>
      <p:sp>
        <p:nvSpPr>
          <p:cNvPr id="9625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Rot="1" noChangeAspect="1" noTextEdit="1"/>
          </p:cNvSpPr>
          <p:nvPr>
            <p:ph type="sldImg"/>
          </p:nvPr>
        </p:nvSpPr>
        <p:spPr bwMode="auto">
          <a:noFill/>
          <a:ln>
            <a:solidFill>
              <a:srgbClr val="000000"/>
            </a:solidFill>
            <a:miter lim="800000"/>
            <a:headEnd/>
            <a:tailEnd/>
          </a:ln>
        </p:spPr>
      </p:sp>
      <p:sp>
        <p:nvSpPr>
          <p:cNvPr id="183298" name="Rectangle 3"/>
          <p:cNvSpPr>
            <a:spLocks noGrp="1"/>
          </p:cNvSpPr>
          <p:nvPr>
            <p:ph type="body" idx="1"/>
          </p:nvPr>
        </p:nvSpPr>
        <p:spPr bwMode="auto">
          <a:noFill/>
        </p:spPr>
        <p:txBody>
          <a:bodyPr wrap="square" numCol="1" anchor="t" anchorCtr="0" compatLnSpc="1">
            <a:prstTxWarp prst="textNoShape">
              <a:avLst/>
            </a:prstTxWarp>
          </a:bodyPr>
          <a:lstStyle/>
          <a:p>
            <a:r>
              <a:rPr lang="de-DE" smtClean="0"/>
              <a:t>Prediction of RNA structure using thermodynamcs. Stability numbers are assigned to the predicted structures according to melting temperature and other experimental thermodynamic data.</a:t>
            </a:r>
          </a:p>
          <a:p>
            <a:endParaRPr lang="de-DE" smtClean="0"/>
          </a:p>
          <a:p>
            <a:r>
              <a:rPr lang="de-DE" smtClean="0"/>
              <a:t>For loop-decomposition energy models the same principle of dynamic programming applies. We build the optimal solution of larger problems from the optmal solution of smaller subproblems. We perform a loop decomposition and for each base pair i,j we have to distinguish which type of loop is closed by the base pair.</a:t>
            </a:r>
          </a:p>
          <a:p>
            <a:r>
              <a:rPr lang="de-DE" smtClean="0"/>
              <a:t>Let‘s now define the energy contribution of different motifs:</a:t>
            </a:r>
          </a:p>
          <a:p>
            <a:r>
              <a:rPr lang="de-DE" smtClean="0"/>
              <a:t>- A hairpin loop consists of i and j pair which encloses unpaired nucleotides. This will have a certain energy asspciated which we call eH(i,j).</a:t>
            </a:r>
          </a:p>
          <a:p>
            <a:r>
              <a:rPr lang="de-DE" smtClean="0"/>
              <a:t>- A base pair i,j is called ‚stacking‘ if the previous base pair was also a canonical base pair (a hairpin stem is formed by severla stacking). A stacking is associated to a stacking energy which we will call eS(i,j,i+1,j+1)</a:t>
            </a:r>
          </a:p>
          <a:p>
            <a:r>
              <a:rPr lang="de-DE" smtClean="0"/>
              <a:t>- An internal loop is formed by two base pairs (i,j) and (i‘,j‘) which enclose pairs which are not stacking (includes also right and left buldges).</a:t>
            </a:r>
          </a:p>
          <a:p>
            <a:r>
              <a:rPr lang="de-DE" smtClean="0"/>
              <a:t>- A k-multiloop consists of several base pairs and each of these base pairs encloses a smaller loop (or a loop+stacking). Such smaller stacking+loop elements are called ‚helices of the multi-loop‘.</a:t>
            </a:r>
          </a:p>
          <a:p>
            <a:r>
              <a:rPr lang="de-DE" smtClean="0"/>
              <a:t>The energy for the multiloops has to be computed for all posible k-loops. This results in an exponential explotion of the calculation. Therefore, the enery of a multi-loop eM has usually a simplified (linear) form eM = a+bk+ck‘, where k = number of helices, k‘ = numer of unpaired basis within the loop a,b,c,are weights. In particular, a is the contribution for closing the loop</a:t>
            </a: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TextEdit="1"/>
          </p:cNvSpPr>
          <p:nvPr>
            <p:ph type="sldImg"/>
          </p:nvPr>
        </p:nvSpPr>
        <p:spPr bwMode="auto">
          <a:noFill/>
          <a:ln>
            <a:solidFill>
              <a:srgbClr val="000000"/>
            </a:solidFill>
            <a:miter lim="800000"/>
            <a:headEnd/>
            <a:tailEnd/>
          </a:ln>
        </p:spPr>
      </p:sp>
      <p:sp>
        <p:nvSpPr>
          <p:cNvPr id="210947" name="Rectangle 3"/>
          <p:cNvSpPr>
            <a:spLocks noGrp="1"/>
          </p:cNvSpPr>
          <p:nvPr>
            <p:ph type="body" idx="1"/>
          </p:nvPr>
        </p:nvSpPr>
        <p:spPr bwMode="auto">
          <a:noFill/>
        </p:spPr>
        <p:txBody>
          <a:bodyPr wrap="square" numCol="1" anchor="t" anchorCtr="0" compatLnSpc="1">
            <a:prstTxWarp prst="textNoShape">
              <a:avLst/>
            </a:prstTxWarp>
          </a:bodyPr>
          <a:lstStyle/>
          <a:p>
            <a:r>
              <a:rPr lang="de-DE" smtClean="0"/>
              <a:t>W(i,j) and V(i,j) are computed recursively.</a:t>
            </a: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TextEdit="1"/>
          </p:cNvSpPr>
          <p:nvPr>
            <p:ph type="sldImg"/>
          </p:nvPr>
        </p:nvSpPr>
        <p:spPr bwMode="auto">
          <a:noFill/>
          <a:ln>
            <a:solidFill>
              <a:srgbClr val="000000"/>
            </a:solidFill>
            <a:miter lim="800000"/>
            <a:headEnd/>
            <a:tailEnd/>
          </a:ln>
        </p:spPr>
      </p:sp>
      <p:sp>
        <p:nvSpPr>
          <p:cNvPr id="211971" name="Rectangle 3"/>
          <p:cNvSpPr>
            <a:spLocks noGrp="1"/>
          </p:cNvSpPr>
          <p:nvPr>
            <p:ph type="body" idx="1"/>
          </p:nvPr>
        </p:nvSpPr>
        <p:spPr bwMode="auto">
          <a:noFill/>
        </p:spPr>
        <p:txBody>
          <a:bodyPr wrap="square" numCol="1" anchor="t" anchorCtr="0" compatLnSpc="1">
            <a:prstTxWarp prst="textNoShape">
              <a:avLst/>
            </a:prstTxWarp>
          </a:bodyPr>
          <a:lstStyle/>
          <a:p>
            <a:r>
              <a:rPr lang="de-DE" smtClean="0"/>
              <a:t>Computation of V(i,j) . If i and j cannot base pair, then V(i,j)=∞</a:t>
            </a:r>
          </a:p>
          <a:p>
            <a:r>
              <a:rPr lang="de-DE" smtClean="0"/>
              <a:t>Remember that V(i,j) is the minimum energy of a structure formed by i and j where i and j are base-paired. A base pair i,j, can enclose different types of structures (described in previous slides). Therefore V(i,j,) can be computed in 4 possible ways.</a:t>
            </a:r>
          </a:p>
          <a:p>
            <a:r>
              <a:rPr lang="de-DE" smtClean="0"/>
              <a:t>Heuristically, the algorithm works by adding a nucleotide at a time to the sequence and observing what the best structure is at each step</a:t>
            </a:r>
          </a:p>
          <a:p>
            <a:r>
              <a:rPr lang="de-DE" smtClean="0"/>
              <a:t>In the last case the energy is split into the sum of the energies of the two substructures.</a:t>
            </a:r>
          </a:p>
          <a:p>
            <a:r>
              <a:rPr lang="de-DE" smtClean="0"/>
              <a:t>Translated into the dynamic programming formula: V(i,j) is the minimum of the energy that cna be obtained in three ways (see following slide)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TextEdit="1"/>
          </p:cNvSpPr>
          <p:nvPr>
            <p:ph type="sldImg"/>
          </p:nvPr>
        </p:nvSpPr>
        <p:spPr bwMode="auto">
          <a:noFill/>
          <a:ln>
            <a:solidFill>
              <a:srgbClr val="000000"/>
            </a:solidFill>
            <a:miter lim="800000"/>
            <a:headEnd/>
            <a:tailEnd/>
          </a:ln>
        </p:spPr>
      </p:sp>
      <p:sp>
        <p:nvSpPr>
          <p:cNvPr id="212995" name="Rectangle 3"/>
          <p:cNvSpPr>
            <a:spLocks noGrp="1"/>
          </p:cNvSpPr>
          <p:nvPr>
            <p:ph type="body" idx="1"/>
          </p:nvPr>
        </p:nvSpPr>
        <p:spPr bwMode="auto">
          <a:noFill/>
        </p:spPr>
        <p:txBody>
          <a:bodyPr wrap="square" numCol="1" anchor="t" anchorCtr="0" compatLnSpc="1">
            <a:prstTxWarp prst="textNoShape">
              <a:avLst/>
            </a:prstTxWarp>
          </a:bodyPr>
          <a:lstStyle/>
          <a:p>
            <a:r>
              <a:rPr lang="de-DE" smtClean="0"/>
              <a:t>Now imagine a structure S</a:t>
            </a:r>
            <a:r>
              <a:rPr lang="de-DE" baseline="-25000" smtClean="0"/>
              <a:t>i,j</a:t>
            </a:r>
            <a:r>
              <a:rPr lang="de-DE" smtClean="0"/>
              <a:t> with energy W(i,j), optimal free energy for a substructure that is part of a multiloop.</a:t>
            </a:r>
          </a:p>
          <a:p>
            <a:r>
              <a:rPr lang="de-DE" smtClean="0"/>
              <a:t>Again, there are three possibilities:</a:t>
            </a:r>
          </a:p>
          <a:p>
            <a:r>
              <a:rPr lang="de-DE" smtClean="0"/>
              <a:t>1) if no base pair between i and j then keep decomposing the loop</a:t>
            </a:r>
          </a:p>
          <a:p>
            <a:r>
              <a:rPr lang="de-DE" smtClean="0"/>
              <a:t>2) one dangling end (either i or j)</a:t>
            </a:r>
          </a:p>
          <a:p>
            <a:r>
              <a:rPr lang="de-DE" smtClean="0"/>
              <a:t>3) i and j form a base pair (we are in the previous case, the energy is V(i,j))</a:t>
            </a: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TextEdit="1"/>
          </p:cNvSpPr>
          <p:nvPr>
            <p:ph type="sldImg"/>
          </p:nvPr>
        </p:nvSpPr>
        <p:spPr bwMode="auto">
          <a:noFill/>
          <a:ln>
            <a:solidFill>
              <a:srgbClr val="000000"/>
            </a:solidFill>
            <a:miter lim="800000"/>
            <a:headEnd/>
            <a:tailEnd/>
          </a:ln>
        </p:spPr>
      </p:sp>
      <p:sp>
        <p:nvSpPr>
          <p:cNvPr id="214019" name="Rectangle 3"/>
          <p:cNvSpPr>
            <a:spLocks noGrp="1"/>
          </p:cNvSpPr>
          <p:nvPr>
            <p:ph type="body" idx="1"/>
          </p:nvPr>
        </p:nvSpPr>
        <p:spPr bwMode="auto">
          <a:noFill/>
        </p:spPr>
        <p:txBody>
          <a:bodyPr wrap="square" numCol="1" anchor="t" anchorCtr="0" compatLnSpc="1">
            <a:prstTxWarp prst="textNoShape">
              <a:avLst/>
            </a:prstTxWarp>
          </a:bodyPr>
          <a:lstStyle/>
          <a:p>
            <a:r>
              <a:rPr lang="de-DE" smtClean="0"/>
              <a:t>RNalifold introduces an additional matrix M‘</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TextEdit="1"/>
          </p:cNvSpPr>
          <p:nvPr>
            <p:ph type="sldImg"/>
          </p:nvPr>
        </p:nvSpPr>
        <p:spPr bwMode="auto">
          <a:noFill/>
          <a:ln>
            <a:solidFill>
              <a:srgbClr val="000000"/>
            </a:solidFill>
            <a:miter lim="800000"/>
            <a:headEnd/>
            <a:tailEnd/>
          </a:ln>
        </p:spPr>
      </p:sp>
      <p:sp>
        <p:nvSpPr>
          <p:cNvPr id="9830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TextEdit="1"/>
          </p:cNvSpPr>
          <p:nvPr>
            <p:ph type="sldImg"/>
          </p:nvPr>
        </p:nvSpPr>
        <p:spPr bwMode="auto">
          <a:noFill/>
          <a:ln>
            <a:solidFill>
              <a:srgbClr val="000000"/>
            </a:solidFill>
            <a:miter lim="800000"/>
            <a:headEnd/>
            <a:tailEnd/>
          </a:ln>
        </p:spPr>
      </p:sp>
      <p:sp>
        <p:nvSpPr>
          <p:cNvPr id="10035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TextEdit="1"/>
          </p:cNvSpPr>
          <p:nvPr>
            <p:ph type="sldImg"/>
          </p:nvPr>
        </p:nvSpPr>
        <p:spPr bwMode="auto">
          <a:noFill/>
          <a:ln>
            <a:solidFill>
              <a:srgbClr val="000000"/>
            </a:solidFill>
            <a:miter lim="800000"/>
            <a:headEnd/>
            <a:tailEnd/>
          </a:ln>
        </p:spPr>
      </p:sp>
      <p:sp>
        <p:nvSpPr>
          <p:cNvPr id="10240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TextEdit="1"/>
          </p:cNvSpPr>
          <p:nvPr>
            <p:ph type="sldImg"/>
          </p:nvPr>
        </p:nvSpPr>
        <p:spPr bwMode="auto">
          <a:noFill/>
          <a:ln>
            <a:solidFill>
              <a:srgbClr val="000000"/>
            </a:solidFill>
            <a:miter lim="800000"/>
            <a:headEnd/>
            <a:tailEnd/>
          </a:ln>
        </p:spPr>
      </p:sp>
      <p:sp>
        <p:nvSpPr>
          <p:cNvPr id="10445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xfrm>
            <a:off x="685800" y="6553200"/>
            <a:ext cx="5486400" cy="2057400"/>
          </a:xfrm>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77E8D15-CB28-46BF-8EE6-60416846EE5E}" type="slidenum">
              <a:rPr lang="en-US"/>
              <a:pPr defTabSz="912813"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631" indent="0" algn="ctr">
              <a:buNone/>
              <a:defRPr>
                <a:solidFill>
                  <a:schemeClr val="tx1">
                    <a:tint val="75000"/>
                  </a:schemeClr>
                </a:solidFill>
              </a:defRPr>
            </a:lvl2pPr>
            <a:lvl3pPr marL="913264" indent="0" algn="ctr">
              <a:buNone/>
              <a:defRPr>
                <a:solidFill>
                  <a:schemeClr val="tx1">
                    <a:tint val="75000"/>
                  </a:schemeClr>
                </a:solidFill>
              </a:defRPr>
            </a:lvl3pPr>
            <a:lvl4pPr marL="1369896" indent="0" algn="ctr">
              <a:buNone/>
              <a:defRPr>
                <a:solidFill>
                  <a:schemeClr val="tx1">
                    <a:tint val="75000"/>
                  </a:schemeClr>
                </a:solidFill>
              </a:defRPr>
            </a:lvl4pPr>
            <a:lvl5pPr marL="1826526" indent="0" algn="ctr">
              <a:buNone/>
              <a:defRPr>
                <a:solidFill>
                  <a:schemeClr val="tx1">
                    <a:tint val="75000"/>
                  </a:schemeClr>
                </a:solidFill>
              </a:defRPr>
            </a:lvl5pPr>
            <a:lvl6pPr marL="2283159" indent="0" algn="ctr">
              <a:buNone/>
              <a:defRPr>
                <a:solidFill>
                  <a:schemeClr val="tx1">
                    <a:tint val="75000"/>
                  </a:schemeClr>
                </a:solidFill>
              </a:defRPr>
            </a:lvl6pPr>
            <a:lvl7pPr marL="2739790" indent="0" algn="ctr">
              <a:buNone/>
              <a:defRPr>
                <a:solidFill>
                  <a:schemeClr val="tx1">
                    <a:tint val="75000"/>
                  </a:schemeClr>
                </a:solidFill>
              </a:defRPr>
            </a:lvl7pPr>
            <a:lvl8pPr marL="3196416" indent="0" algn="ctr">
              <a:buNone/>
              <a:defRPr>
                <a:solidFill>
                  <a:schemeClr val="tx1">
                    <a:tint val="75000"/>
                  </a:schemeClr>
                </a:solidFill>
              </a:defRPr>
            </a:lvl8pPr>
            <a:lvl9pPr marL="365305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70815DC-F1F4-4C57-B461-C8BBCF1B568F}" type="datetimeFigureOut">
              <a:rPr lang="en-US"/>
              <a:pPr>
                <a:defRPr/>
              </a:pPr>
              <a:t>10/15/2014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67D774-3B55-49F2-AAED-937B0D3E2AB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4C43C7-F286-4AA7-A820-D064744A5D4B}" type="datetimeFigureOut">
              <a:rPr lang="en-US"/>
              <a:pPr>
                <a:defRPr/>
              </a:pPr>
              <a:t>10/15/2014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2E658C-8DE6-4F0B-98A2-7A7AB0A0E21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D85D95-3395-42B1-A285-FB60F6D83E7F}" type="datetimeFigureOut">
              <a:rPr lang="en-US"/>
              <a:pPr>
                <a:defRPr/>
              </a:pPr>
              <a:t>10/15/2014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E4E144-E4DA-4A66-AC7A-07EFF7DBB96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253" indent="0" algn="ctr">
              <a:buNone/>
              <a:defRPr/>
            </a:lvl2pPr>
            <a:lvl3pPr marL="828506" indent="0" algn="ctr">
              <a:buNone/>
              <a:defRPr/>
            </a:lvl3pPr>
            <a:lvl4pPr marL="1242759" indent="0" algn="ctr">
              <a:buNone/>
              <a:defRPr/>
            </a:lvl4pPr>
            <a:lvl5pPr marL="1657013" indent="0" algn="ctr">
              <a:buNone/>
              <a:defRPr/>
            </a:lvl5pPr>
            <a:lvl6pPr marL="2071268" indent="0" algn="ctr">
              <a:buNone/>
              <a:defRPr/>
            </a:lvl6pPr>
            <a:lvl7pPr marL="2485520" indent="0" algn="ctr">
              <a:buNone/>
              <a:defRPr/>
            </a:lvl7pPr>
            <a:lvl8pPr marL="2899774" indent="0" algn="ctr">
              <a:buNone/>
              <a:defRPr/>
            </a:lvl8pPr>
            <a:lvl9pPr marL="3314028"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74"/>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253" indent="0">
              <a:buNone/>
              <a:defRPr sz="1600"/>
            </a:lvl2pPr>
            <a:lvl3pPr marL="828506" indent="0">
              <a:buNone/>
              <a:defRPr sz="1500"/>
            </a:lvl3pPr>
            <a:lvl4pPr marL="1242759" indent="0">
              <a:buNone/>
              <a:defRPr sz="1300"/>
            </a:lvl4pPr>
            <a:lvl5pPr marL="1657013" indent="0">
              <a:buNone/>
              <a:defRPr sz="1300"/>
            </a:lvl5pPr>
            <a:lvl6pPr marL="2071268" indent="0">
              <a:buNone/>
              <a:defRPr sz="1300"/>
            </a:lvl6pPr>
            <a:lvl7pPr marL="2485520" indent="0">
              <a:buNone/>
              <a:defRPr sz="1300"/>
            </a:lvl7pPr>
            <a:lvl8pPr marL="2899774" indent="0">
              <a:buNone/>
              <a:defRPr sz="1300"/>
            </a:lvl8pPr>
            <a:lvl9pPr marL="3314028" indent="0">
              <a:buNone/>
              <a:defRPr sz="13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562"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81"/>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253" indent="0">
              <a:buNone/>
              <a:defRPr sz="1800" b="1"/>
            </a:lvl2pPr>
            <a:lvl3pPr marL="828506" indent="0">
              <a:buNone/>
              <a:defRPr sz="1600" b="1"/>
            </a:lvl3pPr>
            <a:lvl4pPr marL="1242759" indent="0">
              <a:buNone/>
              <a:defRPr sz="1500" b="1"/>
            </a:lvl4pPr>
            <a:lvl5pPr marL="1657013" indent="0">
              <a:buNone/>
              <a:defRPr sz="1500" b="1"/>
            </a:lvl5pPr>
            <a:lvl6pPr marL="2071268" indent="0">
              <a:buNone/>
              <a:defRPr sz="1500" b="1"/>
            </a:lvl6pPr>
            <a:lvl7pPr marL="2485520" indent="0">
              <a:buNone/>
              <a:defRPr sz="1500" b="1"/>
            </a:lvl7pPr>
            <a:lvl8pPr marL="2899774" indent="0">
              <a:buNone/>
              <a:defRPr sz="1500" b="1"/>
            </a:lvl8pPr>
            <a:lvl9pPr marL="331402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4253" indent="0">
              <a:buNone/>
              <a:defRPr sz="1800" b="1"/>
            </a:lvl2pPr>
            <a:lvl3pPr marL="828506" indent="0">
              <a:buNone/>
              <a:defRPr sz="1600" b="1"/>
            </a:lvl3pPr>
            <a:lvl4pPr marL="1242759" indent="0">
              <a:buNone/>
              <a:defRPr sz="1500" b="1"/>
            </a:lvl4pPr>
            <a:lvl5pPr marL="1657013" indent="0">
              <a:buNone/>
              <a:defRPr sz="1500" b="1"/>
            </a:lvl5pPr>
            <a:lvl6pPr marL="2071268" indent="0">
              <a:buNone/>
              <a:defRPr sz="1500" b="1"/>
            </a:lvl6pPr>
            <a:lvl7pPr marL="2485520" indent="0">
              <a:buNone/>
              <a:defRPr sz="1500" b="1"/>
            </a:lvl7pPr>
            <a:lvl8pPr marL="2899774" indent="0">
              <a:buNone/>
              <a:defRPr sz="1500" b="1"/>
            </a:lvl8pPr>
            <a:lvl9pPr marL="331402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02"/>
            <a:ext cx="3008160" cy="4692013"/>
          </a:xfrm>
        </p:spPr>
        <p:txBody>
          <a:bodyPr/>
          <a:lstStyle>
            <a:lvl1pPr marL="0" indent="0">
              <a:buNone/>
              <a:defRPr sz="1300"/>
            </a:lvl1pPr>
            <a:lvl2pPr marL="414253" indent="0">
              <a:buNone/>
              <a:defRPr sz="1100"/>
            </a:lvl2pPr>
            <a:lvl3pPr marL="828506" indent="0">
              <a:buNone/>
              <a:defRPr sz="900"/>
            </a:lvl3pPr>
            <a:lvl4pPr marL="1242759" indent="0">
              <a:buNone/>
              <a:defRPr sz="800"/>
            </a:lvl4pPr>
            <a:lvl5pPr marL="1657013" indent="0">
              <a:buNone/>
              <a:defRPr sz="800"/>
            </a:lvl5pPr>
            <a:lvl6pPr marL="2071268" indent="0">
              <a:buNone/>
              <a:defRPr sz="800"/>
            </a:lvl6pPr>
            <a:lvl7pPr marL="2485520" indent="0">
              <a:buNone/>
              <a:defRPr sz="800"/>
            </a:lvl7pPr>
            <a:lvl8pPr marL="2899774" indent="0">
              <a:buNone/>
              <a:defRPr sz="800"/>
            </a:lvl8pPr>
            <a:lvl9pPr marL="3314028" indent="0">
              <a:buNone/>
              <a:defRPr sz="8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1A653D-6F39-4019-AAE5-FCC4F2DE7136}" type="datetimeFigureOut">
              <a:rPr lang="en-US"/>
              <a:pPr>
                <a:defRPr/>
              </a:pPr>
              <a:t>10/15/2014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9523EB-7D00-43EA-B840-D22C0DCC3F9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4253" indent="0">
              <a:buNone/>
              <a:defRPr sz="2500"/>
            </a:lvl2pPr>
            <a:lvl3pPr marL="828506" indent="0">
              <a:buNone/>
              <a:defRPr sz="2200"/>
            </a:lvl3pPr>
            <a:lvl4pPr marL="1242759" indent="0">
              <a:buNone/>
              <a:defRPr sz="1800"/>
            </a:lvl4pPr>
            <a:lvl5pPr marL="1657013" indent="0">
              <a:buNone/>
              <a:defRPr sz="1800"/>
            </a:lvl5pPr>
            <a:lvl6pPr marL="2071268" indent="0">
              <a:buNone/>
              <a:defRPr sz="1800"/>
            </a:lvl6pPr>
            <a:lvl7pPr marL="2485520" indent="0">
              <a:buNone/>
              <a:defRPr sz="1800"/>
            </a:lvl7pPr>
            <a:lvl8pPr marL="2899774" indent="0">
              <a:buNone/>
              <a:defRPr sz="1800"/>
            </a:lvl8pPr>
            <a:lvl9pPr marL="3314028" indent="0">
              <a:buNone/>
              <a:defRPr sz="1800"/>
            </a:lvl9pPr>
          </a:lstStyle>
          <a:p>
            <a:pPr lvl="0"/>
            <a:endParaRPr lang="en-US" noProof="0"/>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4253" indent="0">
              <a:buNone/>
              <a:defRPr sz="1100"/>
            </a:lvl2pPr>
            <a:lvl3pPr marL="828506" indent="0">
              <a:buNone/>
              <a:defRPr sz="900"/>
            </a:lvl3pPr>
            <a:lvl4pPr marL="1242759" indent="0">
              <a:buNone/>
              <a:defRPr sz="800"/>
            </a:lvl4pPr>
            <a:lvl5pPr marL="1657013" indent="0">
              <a:buNone/>
              <a:defRPr sz="800"/>
            </a:lvl5pPr>
            <a:lvl6pPr marL="2071268" indent="0">
              <a:buNone/>
              <a:defRPr sz="800"/>
            </a:lvl6pPr>
            <a:lvl7pPr marL="2485520" indent="0">
              <a:buNone/>
              <a:defRPr sz="800"/>
            </a:lvl7pPr>
            <a:lvl8pPr marL="2899774" indent="0">
              <a:buNone/>
              <a:defRPr sz="800"/>
            </a:lvl8pPr>
            <a:lvl9pPr marL="3314028" indent="0">
              <a:buNone/>
              <a:defRPr sz="8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2" y="568860"/>
            <a:ext cx="1951200"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339" indent="0" algn="ctr">
              <a:buNone/>
              <a:defRPr/>
            </a:lvl2pPr>
            <a:lvl3pPr marL="828678" indent="0" algn="ctr">
              <a:buNone/>
              <a:defRPr/>
            </a:lvl3pPr>
            <a:lvl4pPr marL="1243017" indent="0" algn="ctr">
              <a:buNone/>
              <a:defRPr/>
            </a:lvl4pPr>
            <a:lvl5pPr marL="1657356" indent="0" algn="ctr">
              <a:buNone/>
              <a:defRPr/>
            </a:lvl5pPr>
            <a:lvl6pPr marL="2071696" indent="0" algn="ctr">
              <a:buNone/>
              <a:defRPr/>
            </a:lvl6pPr>
            <a:lvl7pPr marL="2486036" indent="0" algn="ctr">
              <a:buNone/>
              <a:defRPr/>
            </a:lvl7pPr>
            <a:lvl8pPr marL="2900375" indent="0" algn="ctr">
              <a:buNone/>
              <a:defRPr/>
            </a:lvl8pPr>
            <a:lvl9pPr marL="3314716"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72"/>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339" indent="0">
              <a:buNone/>
              <a:defRPr sz="1600"/>
            </a:lvl2pPr>
            <a:lvl3pPr marL="828678" indent="0">
              <a:buNone/>
              <a:defRPr sz="1500"/>
            </a:lvl3pPr>
            <a:lvl4pPr marL="1243017" indent="0">
              <a:buNone/>
              <a:defRPr sz="1300"/>
            </a:lvl4pPr>
            <a:lvl5pPr marL="1657356" indent="0">
              <a:buNone/>
              <a:defRPr sz="1300"/>
            </a:lvl5pPr>
            <a:lvl6pPr marL="2071696" indent="0">
              <a:buNone/>
              <a:defRPr sz="1300"/>
            </a:lvl6pPr>
            <a:lvl7pPr marL="2486036" indent="0">
              <a:buNone/>
              <a:defRPr sz="1300"/>
            </a:lvl7pPr>
            <a:lvl8pPr marL="2900375" indent="0">
              <a:buNone/>
              <a:defRPr sz="1300"/>
            </a:lvl8pPr>
            <a:lvl9pPr marL="3314716" indent="0">
              <a:buNone/>
              <a:defRPr sz="13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562"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79"/>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339" indent="0">
              <a:buNone/>
              <a:defRPr sz="1800" b="1"/>
            </a:lvl2pPr>
            <a:lvl3pPr marL="828678" indent="0">
              <a:buNone/>
              <a:defRPr sz="1600" b="1"/>
            </a:lvl3pPr>
            <a:lvl4pPr marL="1243017" indent="0">
              <a:buNone/>
              <a:defRPr sz="1500" b="1"/>
            </a:lvl4pPr>
            <a:lvl5pPr marL="1657356" indent="0">
              <a:buNone/>
              <a:defRPr sz="1500" b="1"/>
            </a:lvl5pPr>
            <a:lvl6pPr marL="2071696" indent="0">
              <a:buNone/>
              <a:defRPr sz="1500" b="1"/>
            </a:lvl6pPr>
            <a:lvl7pPr marL="2486036" indent="0">
              <a:buNone/>
              <a:defRPr sz="1500" b="1"/>
            </a:lvl7pPr>
            <a:lvl8pPr marL="2900375" indent="0">
              <a:buNone/>
              <a:defRPr sz="1500" b="1"/>
            </a:lvl8pPr>
            <a:lvl9pPr marL="3314716"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4339" indent="0">
              <a:buNone/>
              <a:defRPr sz="1800" b="1"/>
            </a:lvl2pPr>
            <a:lvl3pPr marL="828678" indent="0">
              <a:buNone/>
              <a:defRPr sz="1600" b="1"/>
            </a:lvl3pPr>
            <a:lvl4pPr marL="1243017" indent="0">
              <a:buNone/>
              <a:defRPr sz="1500" b="1"/>
            </a:lvl4pPr>
            <a:lvl5pPr marL="1657356" indent="0">
              <a:buNone/>
              <a:defRPr sz="1500" b="1"/>
            </a:lvl5pPr>
            <a:lvl6pPr marL="2071696" indent="0">
              <a:buNone/>
              <a:defRPr sz="1500" b="1"/>
            </a:lvl6pPr>
            <a:lvl7pPr marL="2486036" indent="0">
              <a:buNone/>
              <a:defRPr sz="1500" b="1"/>
            </a:lvl7pPr>
            <a:lvl8pPr marL="2900375" indent="0">
              <a:buNone/>
              <a:defRPr sz="1500" b="1"/>
            </a:lvl8pPr>
            <a:lvl9pPr marL="3314716"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631" indent="0">
              <a:buNone/>
              <a:defRPr sz="1800">
                <a:solidFill>
                  <a:schemeClr val="tx1">
                    <a:tint val="75000"/>
                  </a:schemeClr>
                </a:solidFill>
              </a:defRPr>
            </a:lvl2pPr>
            <a:lvl3pPr marL="913264" indent="0">
              <a:buNone/>
              <a:defRPr sz="1600">
                <a:solidFill>
                  <a:schemeClr val="tx1">
                    <a:tint val="75000"/>
                  </a:schemeClr>
                </a:solidFill>
              </a:defRPr>
            </a:lvl3pPr>
            <a:lvl4pPr marL="1369896" indent="0">
              <a:buNone/>
              <a:defRPr sz="1400">
                <a:solidFill>
                  <a:schemeClr val="tx1">
                    <a:tint val="75000"/>
                  </a:schemeClr>
                </a:solidFill>
              </a:defRPr>
            </a:lvl4pPr>
            <a:lvl5pPr marL="1826526" indent="0">
              <a:buNone/>
              <a:defRPr sz="1400">
                <a:solidFill>
                  <a:schemeClr val="tx1">
                    <a:tint val="75000"/>
                  </a:schemeClr>
                </a:solidFill>
              </a:defRPr>
            </a:lvl5pPr>
            <a:lvl6pPr marL="2283159" indent="0">
              <a:buNone/>
              <a:defRPr sz="1400">
                <a:solidFill>
                  <a:schemeClr val="tx1">
                    <a:tint val="75000"/>
                  </a:schemeClr>
                </a:solidFill>
              </a:defRPr>
            </a:lvl6pPr>
            <a:lvl7pPr marL="2739790" indent="0">
              <a:buNone/>
              <a:defRPr sz="1400">
                <a:solidFill>
                  <a:schemeClr val="tx1">
                    <a:tint val="75000"/>
                  </a:schemeClr>
                </a:solidFill>
              </a:defRPr>
            </a:lvl7pPr>
            <a:lvl8pPr marL="3196416" indent="0">
              <a:buNone/>
              <a:defRPr sz="1400">
                <a:solidFill>
                  <a:schemeClr val="tx1">
                    <a:tint val="75000"/>
                  </a:schemeClr>
                </a:solidFill>
              </a:defRPr>
            </a:lvl8pPr>
            <a:lvl9pPr marL="365305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BEDF96-8299-48FE-8212-859DF0B45FC7}" type="datetimeFigureOut">
              <a:rPr lang="en-US"/>
              <a:pPr>
                <a:defRPr/>
              </a:pPr>
              <a:t>10/15/2014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5B273E-5F87-41D2-BE00-BD7E778B25A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00"/>
            <a:ext cx="3008160" cy="4692013"/>
          </a:xfrm>
        </p:spPr>
        <p:txBody>
          <a:bodyPr/>
          <a:lstStyle>
            <a:lvl1pPr marL="0" indent="0">
              <a:buNone/>
              <a:defRPr sz="1300"/>
            </a:lvl1pPr>
            <a:lvl2pPr marL="414339" indent="0">
              <a:buNone/>
              <a:defRPr sz="1100"/>
            </a:lvl2pPr>
            <a:lvl3pPr marL="828678" indent="0">
              <a:buNone/>
              <a:defRPr sz="900"/>
            </a:lvl3pPr>
            <a:lvl4pPr marL="1243017" indent="0">
              <a:buNone/>
              <a:defRPr sz="800"/>
            </a:lvl4pPr>
            <a:lvl5pPr marL="1657356" indent="0">
              <a:buNone/>
              <a:defRPr sz="800"/>
            </a:lvl5pPr>
            <a:lvl6pPr marL="2071696" indent="0">
              <a:buNone/>
              <a:defRPr sz="800"/>
            </a:lvl6pPr>
            <a:lvl7pPr marL="2486036" indent="0">
              <a:buNone/>
              <a:defRPr sz="800"/>
            </a:lvl7pPr>
            <a:lvl8pPr marL="2900375" indent="0">
              <a:buNone/>
              <a:defRPr sz="800"/>
            </a:lvl8pPr>
            <a:lvl9pPr marL="3314716" indent="0">
              <a:buNone/>
              <a:defRPr sz="8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4339" indent="0">
              <a:buNone/>
              <a:defRPr sz="2500"/>
            </a:lvl2pPr>
            <a:lvl3pPr marL="828678" indent="0">
              <a:buNone/>
              <a:defRPr sz="2200"/>
            </a:lvl3pPr>
            <a:lvl4pPr marL="1243017" indent="0">
              <a:buNone/>
              <a:defRPr sz="1800"/>
            </a:lvl4pPr>
            <a:lvl5pPr marL="1657356" indent="0">
              <a:buNone/>
              <a:defRPr sz="1800"/>
            </a:lvl5pPr>
            <a:lvl6pPr marL="2071696" indent="0">
              <a:buNone/>
              <a:defRPr sz="1800"/>
            </a:lvl6pPr>
            <a:lvl7pPr marL="2486036" indent="0">
              <a:buNone/>
              <a:defRPr sz="1800"/>
            </a:lvl7pPr>
            <a:lvl8pPr marL="2900375" indent="0">
              <a:buNone/>
              <a:defRPr sz="1800"/>
            </a:lvl8pPr>
            <a:lvl9pPr marL="3314716" indent="0">
              <a:buNone/>
              <a:defRPr sz="1800"/>
            </a:lvl9pPr>
          </a:lstStyle>
          <a:p>
            <a:pPr lvl="0"/>
            <a:endParaRPr lang="en-US" noProof="0"/>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4339" indent="0">
              <a:buNone/>
              <a:defRPr sz="1100"/>
            </a:lvl2pPr>
            <a:lvl3pPr marL="828678" indent="0">
              <a:buNone/>
              <a:defRPr sz="900"/>
            </a:lvl3pPr>
            <a:lvl4pPr marL="1243017" indent="0">
              <a:buNone/>
              <a:defRPr sz="800"/>
            </a:lvl4pPr>
            <a:lvl5pPr marL="1657356" indent="0">
              <a:buNone/>
              <a:defRPr sz="800"/>
            </a:lvl5pPr>
            <a:lvl6pPr marL="2071696" indent="0">
              <a:buNone/>
              <a:defRPr sz="800"/>
            </a:lvl6pPr>
            <a:lvl7pPr marL="2486036" indent="0">
              <a:buNone/>
              <a:defRPr sz="800"/>
            </a:lvl7pPr>
            <a:lvl8pPr marL="2900375" indent="0">
              <a:buNone/>
              <a:defRPr sz="800"/>
            </a:lvl8pPr>
            <a:lvl9pPr marL="3314716" indent="0">
              <a:buNone/>
              <a:defRPr sz="8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2" y="568860"/>
            <a:ext cx="1951200"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511" indent="0" algn="ctr">
              <a:buNone/>
              <a:defRPr/>
            </a:lvl2pPr>
            <a:lvl3pPr marL="829022" indent="0" algn="ctr">
              <a:buNone/>
              <a:defRPr/>
            </a:lvl3pPr>
            <a:lvl4pPr marL="1243533" indent="0" algn="ctr">
              <a:buNone/>
              <a:defRPr/>
            </a:lvl4pPr>
            <a:lvl5pPr marL="1658044" indent="0" algn="ctr">
              <a:buNone/>
              <a:defRPr/>
            </a:lvl5pPr>
            <a:lvl6pPr marL="2072556" indent="0" algn="ctr">
              <a:buNone/>
              <a:defRPr/>
            </a:lvl6pPr>
            <a:lvl7pPr marL="2487067" indent="0" algn="ctr">
              <a:buNone/>
              <a:defRPr/>
            </a:lvl7pPr>
            <a:lvl8pPr marL="2901578" indent="0" algn="ctr">
              <a:buNone/>
              <a:defRPr/>
            </a:lvl8pPr>
            <a:lvl9pPr marL="3316089"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8"/>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511" indent="0">
              <a:buNone/>
              <a:defRPr sz="1600"/>
            </a:lvl2pPr>
            <a:lvl3pPr marL="829022" indent="0">
              <a:buNone/>
              <a:defRPr sz="1500"/>
            </a:lvl3pPr>
            <a:lvl4pPr marL="1243533" indent="0">
              <a:buNone/>
              <a:defRPr sz="1300"/>
            </a:lvl4pPr>
            <a:lvl5pPr marL="1658044" indent="0">
              <a:buNone/>
              <a:defRPr sz="1300"/>
            </a:lvl5pPr>
            <a:lvl6pPr marL="2072556" indent="0">
              <a:buNone/>
              <a:defRPr sz="1300"/>
            </a:lvl6pPr>
            <a:lvl7pPr marL="2487067" indent="0">
              <a:buNone/>
              <a:defRPr sz="1300"/>
            </a:lvl7pPr>
            <a:lvl8pPr marL="2901578" indent="0">
              <a:buNone/>
              <a:defRPr sz="1300"/>
            </a:lvl8pPr>
            <a:lvl9pPr marL="3316089" indent="0">
              <a:buNone/>
              <a:defRPr sz="13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562"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75"/>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511" indent="0">
              <a:buNone/>
              <a:defRPr sz="1800" b="1"/>
            </a:lvl2pPr>
            <a:lvl3pPr marL="829022" indent="0">
              <a:buNone/>
              <a:defRPr sz="1600" b="1"/>
            </a:lvl3pPr>
            <a:lvl4pPr marL="1243533" indent="0">
              <a:buNone/>
              <a:defRPr sz="1500" b="1"/>
            </a:lvl4pPr>
            <a:lvl5pPr marL="1658044" indent="0">
              <a:buNone/>
              <a:defRPr sz="1500" b="1"/>
            </a:lvl5pPr>
            <a:lvl6pPr marL="2072556" indent="0">
              <a:buNone/>
              <a:defRPr sz="1500" b="1"/>
            </a:lvl6pPr>
            <a:lvl7pPr marL="2487067" indent="0">
              <a:buNone/>
              <a:defRPr sz="1500" b="1"/>
            </a:lvl7pPr>
            <a:lvl8pPr marL="2901578" indent="0">
              <a:buNone/>
              <a:defRPr sz="1500" b="1"/>
            </a:lvl8pPr>
            <a:lvl9pPr marL="331608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4511" indent="0">
              <a:buNone/>
              <a:defRPr sz="1800" b="1"/>
            </a:lvl2pPr>
            <a:lvl3pPr marL="829022" indent="0">
              <a:buNone/>
              <a:defRPr sz="1600" b="1"/>
            </a:lvl3pPr>
            <a:lvl4pPr marL="1243533" indent="0">
              <a:buNone/>
              <a:defRPr sz="1500" b="1"/>
            </a:lvl4pPr>
            <a:lvl5pPr marL="1658044" indent="0">
              <a:buNone/>
              <a:defRPr sz="1500" b="1"/>
            </a:lvl5pPr>
            <a:lvl6pPr marL="2072556" indent="0">
              <a:buNone/>
              <a:defRPr sz="1500" b="1"/>
            </a:lvl6pPr>
            <a:lvl7pPr marL="2487067" indent="0">
              <a:buNone/>
              <a:defRPr sz="1500" b="1"/>
            </a:lvl7pPr>
            <a:lvl8pPr marL="2901578" indent="0">
              <a:buNone/>
              <a:defRPr sz="1500" b="1"/>
            </a:lvl8pPr>
            <a:lvl9pPr marL="331608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310096A-CA4B-4329-9BD0-13F31F62B0A3}" type="datetimeFigureOut">
              <a:rPr lang="en-US"/>
              <a:pPr>
                <a:defRPr/>
              </a:pPr>
              <a:t>10/15/2014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5ECA78-5B03-4299-A9DB-96DAC9FAA67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6"/>
            <a:ext cx="3008160" cy="4692013"/>
          </a:xfrm>
        </p:spPr>
        <p:txBody>
          <a:bodyPr/>
          <a:lstStyle>
            <a:lvl1pPr marL="0" indent="0">
              <a:buNone/>
              <a:defRPr sz="1300"/>
            </a:lvl1pPr>
            <a:lvl2pPr marL="414511" indent="0">
              <a:buNone/>
              <a:defRPr sz="1100"/>
            </a:lvl2pPr>
            <a:lvl3pPr marL="829022" indent="0">
              <a:buNone/>
              <a:defRPr sz="900"/>
            </a:lvl3pPr>
            <a:lvl4pPr marL="1243533" indent="0">
              <a:buNone/>
              <a:defRPr sz="800"/>
            </a:lvl4pPr>
            <a:lvl5pPr marL="1658044" indent="0">
              <a:buNone/>
              <a:defRPr sz="800"/>
            </a:lvl5pPr>
            <a:lvl6pPr marL="2072556" indent="0">
              <a:buNone/>
              <a:defRPr sz="800"/>
            </a:lvl6pPr>
            <a:lvl7pPr marL="2487067" indent="0">
              <a:buNone/>
              <a:defRPr sz="800"/>
            </a:lvl7pPr>
            <a:lvl8pPr marL="2901578" indent="0">
              <a:buNone/>
              <a:defRPr sz="800"/>
            </a:lvl8pPr>
            <a:lvl9pPr marL="3316089" indent="0">
              <a:buNone/>
              <a:defRPr sz="8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4511" indent="0">
              <a:buNone/>
              <a:defRPr sz="2500"/>
            </a:lvl2pPr>
            <a:lvl3pPr marL="829022" indent="0">
              <a:buNone/>
              <a:defRPr sz="2200"/>
            </a:lvl3pPr>
            <a:lvl4pPr marL="1243533" indent="0">
              <a:buNone/>
              <a:defRPr sz="1800"/>
            </a:lvl4pPr>
            <a:lvl5pPr marL="1658044" indent="0">
              <a:buNone/>
              <a:defRPr sz="1800"/>
            </a:lvl5pPr>
            <a:lvl6pPr marL="2072556" indent="0">
              <a:buNone/>
              <a:defRPr sz="1800"/>
            </a:lvl6pPr>
            <a:lvl7pPr marL="2487067" indent="0">
              <a:buNone/>
              <a:defRPr sz="1800"/>
            </a:lvl7pPr>
            <a:lvl8pPr marL="2901578" indent="0">
              <a:buNone/>
              <a:defRPr sz="1800"/>
            </a:lvl8pPr>
            <a:lvl9pPr marL="3316089" indent="0">
              <a:buNone/>
              <a:defRPr sz="1800"/>
            </a:lvl9pPr>
          </a:lstStyle>
          <a:p>
            <a:pPr lvl="0"/>
            <a:endParaRPr lang="en-US" noProof="0"/>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4511" indent="0">
              <a:buNone/>
              <a:defRPr sz="1100"/>
            </a:lvl2pPr>
            <a:lvl3pPr marL="829022" indent="0">
              <a:buNone/>
              <a:defRPr sz="900"/>
            </a:lvl3pPr>
            <a:lvl4pPr marL="1243533" indent="0">
              <a:buNone/>
              <a:defRPr sz="800"/>
            </a:lvl4pPr>
            <a:lvl5pPr marL="1658044" indent="0">
              <a:buNone/>
              <a:defRPr sz="800"/>
            </a:lvl5pPr>
            <a:lvl6pPr marL="2072556" indent="0">
              <a:buNone/>
              <a:defRPr sz="800"/>
            </a:lvl6pPr>
            <a:lvl7pPr marL="2487067" indent="0">
              <a:buNone/>
              <a:defRPr sz="800"/>
            </a:lvl7pPr>
            <a:lvl8pPr marL="2901578" indent="0">
              <a:buNone/>
              <a:defRPr sz="800"/>
            </a:lvl8pPr>
            <a:lvl9pPr marL="3316089" indent="0">
              <a:buNone/>
              <a:defRPr sz="8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2" y="568860"/>
            <a:ext cx="1951200"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561"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A0AF20-AD6A-4259-852C-AE695FF4240C}" type="datetimeFigureOut">
              <a:rPr lang="en-US"/>
              <a:pPr>
                <a:defRPr/>
              </a:pPr>
              <a:t>10/15/2014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E5A649-3377-4FDD-8F93-4A790F1AE859}"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en-US" noProof="0"/>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1" y="568860"/>
            <a:ext cx="1951200"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5" name="Rectangle 4"/>
          <p:cNvSpPr>
            <a:spLocks noGrp="1" noChangeArrowheads="1"/>
          </p:cNvSpPr>
          <p:nvPr>
            <p:ph type="ftr" idx="11"/>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6" name="Rectangle 5"/>
          <p:cNvSpPr>
            <a:spLocks noGrp="1" noChangeArrowheads="1"/>
          </p:cNvSpPr>
          <p:nvPr>
            <p:ph type="sldNum" idx="12"/>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fld id="{ABF2B3FE-EBC0-4358-BA50-D99646A5FF24}" type="slidenum">
              <a:rPr lang="en-GB"/>
              <a:pPr>
                <a:defRPr/>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5" name="Rectangle 4"/>
          <p:cNvSpPr>
            <a:spLocks noGrp="1" noChangeArrowheads="1"/>
          </p:cNvSpPr>
          <p:nvPr>
            <p:ph type="ftr" idx="11"/>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6" name="Rectangle 5"/>
          <p:cNvSpPr>
            <a:spLocks noGrp="1" noChangeArrowheads="1"/>
          </p:cNvSpPr>
          <p:nvPr>
            <p:ph type="sldNum" idx="12"/>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fld id="{5C46BF0B-11B7-46BB-9D47-2BFE011951E8}" type="slidenum">
              <a:rPr lang="en-GB"/>
              <a:pPr>
                <a:defRPr/>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
        <p:nvSpPr>
          <p:cNvPr id="4" name="Rectangle 3"/>
          <p:cNvSpPr>
            <a:spLocks noGrp="1" noChangeArrowheads="1"/>
          </p:cNvSpPr>
          <p:nvPr>
            <p:ph type="dt" idx="10"/>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5" name="Rectangle 4"/>
          <p:cNvSpPr>
            <a:spLocks noGrp="1" noChangeArrowheads="1"/>
          </p:cNvSpPr>
          <p:nvPr>
            <p:ph type="ftr" idx="11"/>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6" name="Rectangle 5"/>
          <p:cNvSpPr>
            <a:spLocks noGrp="1" noChangeArrowheads="1"/>
          </p:cNvSpPr>
          <p:nvPr>
            <p:ph type="sldNum" idx="12"/>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fld id="{D9CE6B79-7D3F-47B7-9D7E-11D9FDFB68CF}" type="slidenum">
              <a:rPr lang="en-GB"/>
              <a:pPr>
                <a:defRPr/>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29"/>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329"/>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6" name="Rectangle 4"/>
          <p:cNvSpPr>
            <a:spLocks noGrp="1" noChangeArrowheads="1"/>
          </p:cNvSpPr>
          <p:nvPr>
            <p:ph type="ftr" idx="11"/>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7" name="Rectangle 5"/>
          <p:cNvSpPr>
            <a:spLocks noGrp="1" noChangeArrowheads="1"/>
          </p:cNvSpPr>
          <p:nvPr>
            <p:ph type="sldNum" idx="12"/>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fld id="{F4F89D59-413E-4DF7-B13B-CA076B31BC2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DB9F21-4143-4CED-854F-3F16930398BC}" type="datetimeFigureOut">
              <a:rPr lang="en-US"/>
              <a:pPr>
                <a:defRPr/>
              </a:pPr>
              <a:t>10/15/2014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E3E0F1-3C81-41A6-9B0F-94F831011900}"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8" name="Rectangle 4"/>
          <p:cNvSpPr>
            <a:spLocks noGrp="1" noChangeArrowheads="1"/>
          </p:cNvSpPr>
          <p:nvPr>
            <p:ph type="ftr" idx="11"/>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9" name="Rectangle 5"/>
          <p:cNvSpPr>
            <a:spLocks noGrp="1" noChangeArrowheads="1"/>
          </p:cNvSpPr>
          <p:nvPr>
            <p:ph type="sldNum" idx="12"/>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fld id="{71D963C7-9471-4F52-BA06-42BD7FC070C9}" type="slidenum">
              <a:rPr lang="en-GB"/>
              <a:pPr>
                <a:defRPr/>
              </a:pPr>
              <a:t>‹#›</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4" name="Rectangle 4"/>
          <p:cNvSpPr>
            <a:spLocks noGrp="1" noChangeArrowheads="1"/>
          </p:cNvSpPr>
          <p:nvPr>
            <p:ph type="ftr" idx="11"/>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5" name="Rectangle 5"/>
          <p:cNvSpPr>
            <a:spLocks noGrp="1" noChangeArrowheads="1"/>
          </p:cNvSpPr>
          <p:nvPr>
            <p:ph type="sldNum" idx="12"/>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fld id="{1C7CE39D-9691-44F5-ADAC-CF1B447FC842}" type="slidenum">
              <a:rPr lang="en-GB"/>
              <a:pPr>
                <a:defRPr/>
              </a:pPr>
              <a:t>‹#›</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3" name="Rectangle 4"/>
          <p:cNvSpPr>
            <a:spLocks noGrp="1" noChangeArrowheads="1"/>
          </p:cNvSpPr>
          <p:nvPr>
            <p:ph type="ftr" idx="11"/>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4" name="Rectangle 5"/>
          <p:cNvSpPr>
            <a:spLocks noGrp="1" noChangeArrowheads="1"/>
          </p:cNvSpPr>
          <p:nvPr>
            <p:ph type="sldNum" idx="12"/>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fld id="{6D186F38-2B48-41B3-88FA-45E8904FE3AB}" type="slidenum">
              <a:rPr lang="en-GB"/>
              <a:pPr>
                <a:defRPr/>
              </a:pPr>
              <a:t>‹#›</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6" name="Rectangle 4"/>
          <p:cNvSpPr>
            <a:spLocks noGrp="1" noChangeArrowheads="1"/>
          </p:cNvSpPr>
          <p:nvPr>
            <p:ph type="ftr" idx="11"/>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7" name="Rectangle 5"/>
          <p:cNvSpPr>
            <a:spLocks noGrp="1" noChangeArrowheads="1"/>
          </p:cNvSpPr>
          <p:nvPr>
            <p:ph type="sldNum" idx="12"/>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fld id="{AD8026DD-3AF2-4C0F-A86F-1F96FDD19E4F}" type="slidenum">
              <a:rPr lang="en-GB"/>
              <a:pPr>
                <a:defRPr/>
              </a:pPr>
              <a:t>‹#›</a:t>
            </a:fld>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en-US" noProof="0" smtClean="0"/>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6" name="Rectangle 4"/>
          <p:cNvSpPr>
            <a:spLocks noGrp="1" noChangeArrowheads="1"/>
          </p:cNvSpPr>
          <p:nvPr>
            <p:ph type="ftr" idx="11"/>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7" name="Rectangle 5"/>
          <p:cNvSpPr>
            <a:spLocks noGrp="1" noChangeArrowheads="1"/>
          </p:cNvSpPr>
          <p:nvPr>
            <p:ph type="sldNum" idx="12"/>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fld id="{DA39AAD4-2396-4FF9-92A8-1AC310E72379}" type="slidenum">
              <a:rPr lang="en-GB"/>
              <a:pPr>
                <a:defRPr/>
              </a:pPr>
              <a:t>‹#›</a:t>
            </a:fld>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5" name="Rectangle 4"/>
          <p:cNvSpPr>
            <a:spLocks noGrp="1" noChangeArrowheads="1"/>
          </p:cNvSpPr>
          <p:nvPr>
            <p:ph type="ftr" idx="11"/>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6" name="Rectangle 5"/>
          <p:cNvSpPr>
            <a:spLocks noGrp="1" noChangeArrowheads="1"/>
          </p:cNvSpPr>
          <p:nvPr>
            <p:ph type="sldNum" idx="12"/>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fld id="{C23CDEA5-B8F6-4E8C-8D4F-9E4B238B8109}" type="slidenum">
              <a:rPr lang="en-GB"/>
              <a:pPr>
                <a:defRPr/>
              </a:pPr>
              <a:t>‹#›</a:t>
            </a:fld>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29"/>
            <a:ext cx="2056320" cy="5855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629"/>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5" name="Rectangle 4"/>
          <p:cNvSpPr>
            <a:spLocks noGrp="1" noChangeArrowheads="1"/>
          </p:cNvSpPr>
          <p:nvPr>
            <p:ph type="ftr" idx="11"/>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6" name="Rectangle 5"/>
          <p:cNvSpPr>
            <a:spLocks noGrp="1" noChangeArrowheads="1"/>
          </p:cNvSpPr>
          <p:nvPr>
            <p:ph type="sldNum" idx="12"/>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fld id="{6FEB972B-EAF6-4DBF-BD5E-864EE0CDFA76}" type="slidenum">
              <a:rPr lang="en-GB"/>
              <a:pPr>
                <a:defRPr/>
              </a:pPr>
              <a:t>‹#›</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6" name="Rectangle 4"/>
          <p:cNvSpPr>
            <a:spLocks noGrp="1" noChangeArrowheads="1"/>
          </p:cNvSpPr>
          <p:nvPr>
            <p:ph type="ftr" idx="11"/>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endParaRPr lang="en-US"/>
          </a:p>
        </p:txBody>
      </p:sp>
      <p:sp>
        <p:nvSpPr>
          <p:cNvPr id="7" name="Rectangle 5"/>
          <p:cNvSpPr>
            <a:spLocks noGrp="1" noChangeArrowheads="1"/>
          </p:cNvSpPr>
          <p:nvPr>
            <p:ph type="sldNum" idx="12"/>
          </p:nvPr>
        </p:nvSpPr>
        <p:spPr/>
        <p:txBody>
          <a:bodyPr/>
          <a:lstStyle>
            <a:lvl1pPr defTabSz="913264" fontAlgn="auto" hangingPunct="1">
              <a:lnSpc>
                <a:spcPct val="100000"/>
              </a:lnSpc>
              <a:spcBef>
                <a:spcPts val="0"/>
              </a:spcBef>
              <a:spcAft>
                <a:spcPts val="0"/>
              </a:spcAft>
              <a:buClrTx/>
              <a:buSzTx/>
              <a:buFontTx/>
              <a:buNone/>
              <a:defRPr>
                <a:latin typeface="Times New Roman" pitchFamily="16" charset="0"/>
              </a:defRPr>
            </a:lvl1pPr>
          </a:lstStyle>
          <a:p>
            <a:pPr>
              <a:defRPr/>
            </a:pPr>
            <a:fld id="{10DC4021-3A53-4007-B0F0-755E7A2B3399}" type="slidenum">
              <a:rPr lang="en-GB"/>
              <a:pPr>
                <a:defRPr/>
              </a:pPr>
              <a:t>‹#›</a:t>
            </a:fld>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6C5547C-14EB-4A2F-A902-EC57EC10A6F5}" type="datetimeFigureOut">
              <a:rPr lang="en-US"/>
              <a:pPr>
                <a:defRPr/>
              </a:pPr>
              <a:t>10/15/2014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EBD613-035F-4BB6-A135-D7682FE4E080}"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F49FEF7-21DD-4C2E-A0C7-4D528821AF3D}" type="datetimeFigureOut">
              <a:rPr lang="en-US"/>
              <a:pPr>
                <a:defRPr/>
              </a:pPr>
              <a:t>10/15/2014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7D550-07DF-4CB7-9A43-E19F2702D4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9BF725-0659-4A24-B778-B1123DF07BB4}" type="datetimeFigureOut">
              <a:rPr lang="en-US"/>
              <a:pPr>
                <a:defRPr/>
              </a:pPr>
              <a:t>10/15/2014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D3B3202-D76D-433B-9D3B-88FB66222158}"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DEDB6B4-5E69-4685-9095-E0B6EB12A65C}" type="datetimeFigureOut">
              <a:rPr lang="en-US"/>
              <a:pPr>
                <a:defRPr/>
              </a:pPr>
              <a:t>10/15/2014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303967-04A4-4D03-BA49-938FF0A2DEBD}"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9CFB447-9B63-47B1-BFD4-3CD351D24A65}" type="datetimeFigureOut">
              <a:rPr lang="en-US"/>
              <a:pPr>
                <a:defRPr/>
              </a:pPr>
              <a:t>10/15/2014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161B98-DCDD-4956-B811-E75E4A853117}"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DBA48C-7B13-4246-AFF5-D478A2AAA722}" type="datetimeFigureOut">
              <a:rPr lang="en-US"/>
              <a:pPr>
                <a:defRPr/>
              </a:pPr>
              <a:t>10/15/2014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C44C3E-5890-4303-BDE2-47169080D22A}"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BD1DECF-F67B-4D98-AD4F-6B49591723CA}" type="datetimeFigureOut">
              <a:rPr lang="en-US"/>
              <a:pPr>
                <a:defRPr/>
              </a:pPr>
              <a:t>10/15/2014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CDFF35-8C54-4083-9362-580FFDB31EF3}"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2D4076-8C42-4F63-92BC-D42D2B4F743C}" type="datetimeFigureOut">
              <a:rPr lang="en-US"/>
              <a:pPr>
                <a:defRPr/>
              </a:pPr>
              <a:t>10/15/2014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A75C01D-EA55-4500-B09C-BE8B955ABC6F}"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733405C-A8AE-464C-BAB2-0A5689BE80CA}" type="datetimeFigureOut">
              <a:rPr lang="en-US"/>
              <a:pPr>
                <a:defRPr/>
              </a:pPr>
              <a:t>10/15/2014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8CC2E5-57BA-442A-8AAA-1BD8F01E3CEF}"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22FC035-38D2-4055-A5DA-CA359E264E1B}" type="datetimeFigureOut">
              <a:rPr lang="en-US"/>
              <a:pPr>
                <a:defRPr/>
              </a:pPr>
              <a:t>10/15/2014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9B5DD1-0B7E-43FB-82BA-3297F792032C}"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734E8E-5DFD-4C6E-B72F-35B528AEE3F7}" type="datetimeFigureOut">
              <a:rPr lang="en-US"/>
              <a:pPr>
                <a:defRPr/>
              </a:pPr>
              <a:t>10/15/2014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392C08-E2EE-4959-AD9A-32A2CA66DA67}"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F05A38-FAB6-464F-9FCC-01D05861529A}" type="datetimeFigureOut">
              <a:rPr lang="en-US"/>
              <a:pPr>
                <a:defRPr/>
              </a:pPr>
              <a:t>10/15/2014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103DC6-1645-4B9F-8678-0A9F703F4E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C36AAF-A982-4AC8-88D8-7D5B931A130A}" type="datetimeFigureOut">
              <a:rPr lang="en-US"/>
              <a:pPr>
                <a:defRPr/>
              </a:pPr>
              <a:t>10/15/2014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F214E9-9F64-42E5-BD8F-4DD2228AD28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06023C-D62D-4057-94B6-7F4345FD6314}" type="datetimeFigureOut">
              <a:rPr lang="en-US"/>
              <a:pPr>
                <a:defRPr/>
              </a:pPr>
              <a:t>10/15/2014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5B77F3-08FD-43D2-AD6E-A1AEA398A2F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320" tIns="45663" rIns="91320" bIns="4566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320" tIns="45663" rIns="91320" bIns="4566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320" tIns="45663" rIns="91320" bIns="45663" rtlCol="0" anchor="ctr"/>
          <a:lstStyle>
            <a:lvl1pPr algn="l" defTabSz="913264" fontAlgn="auto">
              <a:spcBef>
                <a:spcPts val="0"/>
              </a:spcBef>
              <a:spcAft>
                <a:spcPts val="0"/>
              </a:spcAft>
              <a:defRPr sz="1200">
                <a:solidFill>
                  <a:schemeClr val="tx1">
                    <a:tint val="75000"/>
                  </a:schemeClr>
                </a:solidFill>
                <a:latin typeface="+mn-lt"/>
              </a:defRPr>
            </a:lvl1pPr>
          </a:lstStyle>
          <a:p>
            <a:pPr>
              <a:defRPr/>
            </a:pPr>
            <a:fld id="{FB5B3A34-567A-4E8E-A777-DAA182E2857C}" type="datetimeFigureOut">
              <a:rPr lang="en-US"/>
              <a:pPr>
                <a:defRPr/>
              </a:pPr>
              <a:t>10/15/2014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20" tIns="45663" rIns="91320" bIns="45663" rtlCol="0" anchor="ctr"/>
          <a:lstStyle>
            <a:lvl1pPr algn="ctr" defTabSz="913264"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20" tIns="45663" rIns="91320" bIns="45663" rtlCol="0" anchor="ctr"/>
          <a:lstStyle>
            <a:lvl1pPr algn="r" defTabSz="913264" fontAlgn="auto">
              <a:spcBef>
                <a:spcPts val="0"/>
              </a:spcBef>
              <a:spcAft>
                <a:spcPts val="0"/>
              </a:spcAft>
              <a:defRPr sz="1200">
                <a:solidFill>
                  <a:schemeClr val="tx1">
                    <a:tint val="75000"/>
                  </a:schemeClr>
                </a:solidFill>
                <a:latin typeface="+mn-lt"/>
              </a:defRPr>
            </a:lvl1pPr>
          </a:lstStyle>
          <a:p>
            <a:pPr>
              <a:defRPr/>
            </a:pPr>
            <a:fld id="{EC702137-9484-4352-9451-B07A8620C6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4" r:id="rId1"/>
    <p:sldLayoutId id="2147483743" r:id="rId2"/>
    <p:sldLayoutId id="2147483742" r:id="rId3"/>
    <p:sldLayoutId id="2147483741" r:id="rId4"/>
    <p:sldLayoutId id="2147483740" r:id="rId5"/>
    <p:sldLayoutId id="2147483739" r:id="rId6"/>
    <p:sldLayoutId id="2147483738" r:id="rId7"/>
    <p:sldLayoutId id="2147483737" r:id="rId8"/>
    <p:sldLayoutId id="2147483736" r:id="rId9"/>
    <p:sldLayoutId id="2147483735" r:id="rId10"/>
    <p:sldLayoutId id="2147483734" r:id="rId11"/>
  </p:sldLayoutIdLst>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25"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4225"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1474" indent="-228316" algn="l" defTabSz="913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8106" indent="-228316" algn="l" defTabSz="913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4738" indent="-228316" algn="l" defTabSz="913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1368" indent="-228316" algn="l" defTabSz="913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264" rtl="0" eaLnBrk="1" latinLnBrk="0" hangingPunct="1">
        <a:defRPr sz="1800" kern="1200">
          <a:solidFill>
            <a:schemeClr val="tx1"/>
          </a:solidFill>
          <a:latin typeface="+mn-lt"/>
          <a:ea typeface="+mn-ea"/>
          <a:cs typeface="+mn-cs"/>
        </a:defRPr>
      </a:lvl1pPr>
      <a:lvl2pPr marL="456631" algn="l" defTabSz="913264" rtl="0" eaLnBrk="1" latinLnBrk="0" hangingPunct="1">
        <a:defRPr sz="1800" kern="1200">
          <a:solidFill>
            <a:schemeClr val="tx1"/>
          </a:solidFill>
          <a:latin typeface="+mn-lt"/>
          <a:ea typeface="+mn-ea"/>
          <a:cs typeface="+mn-cs"/>
        </a:defRPr>
      </a:lvl2pPr>
      <a:lvl3pPr marL="913264" algn="l" defTabSz="913264" rtl="0" eaLnBrk="1" latinLnBrk="0" hangingPunct="1">
        <a:defRPr sz="1800" kern="1200">
          <a:solidFill>
            <a:schemeClr val="tx1"/>
          </a:solidFill>
          <a:latin typeface="+mn-lt"/>
          <a:ea typeface="+mn-ea"/>
          <a:cs typeface="+mn-cs"/>
        </a:defRPr>
      </a:lvl3pPr>
      <a:lvl4pPr marL="1369896" algn="l" defTabSz="913264" rtl="0" eaLnBrk="1" latinLnBrk="0" hangingPunct="1">
        <a:defRPr sz="1800" kern="1200">
          <a:solidFill>
            <a:schemeClr val="tx1"/>
          </a:solidFill>
          <a:latin typeface="+mn-lt"/>
          <a:ea typeface="+mn-ea"/>
          <a:cs typeface="+mn-cs"/>
        </a:defRPr>
      </a:lvl4pPr>
      <a:lvl5pPr marL="1826526" algn="l" defTabSz="913264" rtl="0" eaLnBrk="1" latinLnBrk="0" hangingPunct="1">
        <a:defRPr sz="1800" kern="1200">
          <a:solidFill>
            <a:schemeClr val="tx1"/>
          </a:solidFill>
          <a:latin typeface="+mn-lt"/>
          <a:ea typeface="+mn-ea"/>
          <a:cs typeface="+mn-cs"/>
        </a:defRPr>
      </a:lvl5pPr>
      <a:lvl6pPr marL="2283159" algn="l" defTabSz="913264" rtl="0" eaLnBrk="1" latinLnBrk="0" hangingPunct="1">
        <a:defRPr sz="1800" kern="1200">
          <a:solidFill>
            <a:schemeClr val="tx1"/>
          </a:solidFill>
          <a:latin typeface="+mn-lt"/>
          <a:ea typeface="+mn-ea"/>
          <a:cs typeface="+mn-cs"/>
        </a:defRPr>
      </a:lvl6pPr>
      <a:lvl7pPr marL="2739790" algn="l" defTabSz="913264" rtl="0" eaLnBrk="1" latinLnBrk="0" hangingPunct="1">
        <a:defRPr sz="1800" kern="1200">
          <a:solidFill>
            <a:schemeClr val="tx1"/>
          </a:solidFill>
          <a:latin typeface="+mn-lt"/>
          <a:ea typeface="+mn-ea"/>
          <a:cs typeface="+mn-cs"/>
        </a:defRPr>
      </a:lvl7pPr>
      <a:lvl8pPr marL="3196416" algn="l" defTabSz="913264" rtl="0" eaLnBrk="1" latinLnBrk="0" hangingPunct="1">
        <a:defRPr sz="1800" kern="1200">
          <a:solidFill>
            <a:schemeClr val="tx1"/>
          </a:solidFill>
          <a:latin typeface="+mn-lt"/>
          <a:ea typeface="+mn-ea"/>
          <a:cs typeface="+mn-cs"/>
        </a:defRPr>
      </a:lvl8pPr>
      <a:lvl9pPr marL="3653052" algn="l" defTabSz="91326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671513" y="568325"/>
            <a:ext cx="7805737" cy="11445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3315" name="Rectangle 2"/>
          <p:cNvSpPr>
            <a:spLocks noGrp="1" noChangeArrowheads="1"/>
          </p:cNvSpPr>
          <p:nvPr>
            <p:ph type="body" idx="1"/>
          </p:nvPr>
        </p:nvSpPr>
        <p:spPr bwMode="auto">
          <a:xfrm>
            <a:off x="671513" y="1906588"/>
            <a:ext cx="7805737" cy="4319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cSld>
  <p:clrMap bg1="lt1" tx1="dk1" bg2="lt2" tx2="dk2" accent1="accent1" accent2="accent2" accent3="accent3" accent4="accent4" accent5="accent5" accent6="accent6" hlink="hlink" folHlink="folHlink"/>
  <p:sldLayoutIdLst>
    <p:sldLayoutId id="2147483755" r:id="rId1"/>
    <p:sldLayoutId id="2147483754" r:id="rId2"/>
    <p:sldLayoutId id="2147483753" r:id="rId3"/>
    <p:sldLayoutId id="2147483752" r:id="rId4"/>
    <p:sldLayoutId id="2147483751" r:id="rId5"/>
    <p:sldLayoutId id="2147483750" r:id="rId6"/>
    <p:sldLayoutId id="2147483749" r:id="rId7"/>
    <p:sldLayoutId id="2147483748" r:id="rId8"/>
    <p:sldLayoutId id="2147483747" r:id="rId9"/>
    <p:sldLayoutId id="2147483746" r:id="rId10"/>
    <p:sldLayoutId id="2147483745" r:id="rId11"/>
  </p:sldLayoutIdLst>
  <p:txStyles>
    <p:titleStyle>
      <a:lvl1pPr algn="ctr" defTabSz="412750"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mj-lt"/>
          <a:ea typeface="+mj-ea"/>
          <a:cs typeface="+mj-cs"/>
        </a:defRPr>
      </a:lvl1pPr>
      <a:lvl2pPr algn="ctr" defTabSz="412750"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2pPr>
      <a:lvl3pPr algn="ctr" defTabSz="412750"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3pPr>
      <a:lvl4pPr algn="ctr" defTabSz="412750"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4pPr>
      <a:lvl5pPr algn="ctr" defTabSz="412750"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5pPr>
      <a:lvl6pPr marL="1392351" indent="-195621" algn="ctr" defTabSz="414253"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6pPr>
      <a:lvl7pPr marL="1806607" indent="-195621" algn="ctr" defTabSz="414253"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7pPr>
      <a:lvl8pPr marL="2220857" indent="-195621" algn="ctr" defTabSz="414253"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8pPr>
      <a:lvl9pPr marL="2635116" indent="-195621" algn="ctr" defTabSz="414253"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9pPr>
    </p:titleStyle>
    <p:bodyStyle>
      <a:lvl1pPr marL="390525" indent="-292100" algn="l" defTabSz="412750" rtl="0" eaLnBrk="0" fontAlgn="base" hangingPunct="0">
        <a:lnSpc>
          <a:spcPct val="93000"/>
        </a:lnSpc>
        <a:spcBef>
          <a:spcPct val="0"/>
        </a:spcBef>
        <a:spcAft>
          <a:spcPts val="800"/>
        </a:spcAft>
        <a:buClr>
          <a:srgbClr val="000000"/>
        </a:buClr>
        <a:buSzPct val="100000"/>
        <a:buFont typeface="Arial" charset="0"/>
        <a:buChar char="•"/>
        <a:defRPr>
          <a:solidFill>
            <a:srgbClr val="000000"/>
          </a:solidFill>
          <a:latin typeface="+mn-lt"/>
          <a:ea typeface="+mn-ea"/>
          <a:cs typeface="+mn-cs"/>
        </a:defRPr>
      </a:lvl1pPr>
      <a:lvl2pPr marL="781050" indent="-258763" algn="l" defTabSz="412750" rtl="0" eaLnBrk="0" fontAlgn="base" hangingPunct="0">
        <a:lnSpc>
          <a:spcPct val="93000"/>
        </a:lnSpc>
        <a:spcBef>
          <a:spcPct val="0"/>
        </a:spcBef>
        <a:spcAft>
          <a:spcPts val="1038"/>
        </a:spcAft>
        <a:buClr>
          <a:srgbClr val="000000"/>
        </a:buClr>
        <a:buSzPct val="75000"/>
        <a:buFont typeface="Symbol" pitchFamily="18" charset="2"/>
        <a:buChar char=""/>
        <a:defRPr sz="2400">
          <a:solidFill>
            <a:srgbClr val="000000"/>
          </a:solidFill>
          <a:latin typeface="+mn-lt"/>
          <a:ea typeface="+mn-ea"/>
          <a:cs typeface="+mn-cs"/>
        </a:defRPr>
      </a:lvl2pPr>
      <a:lvl3pPr marL="1173163" indent="-195263" algn="l" defTabSz="412750" rtl="0" eaLnBrk="0" fontAlgn="base" hangingPunct="0">
        <a:lnSpc>
          <a:spcPct val="93000"/>
        </a:lnSpc>
        <a:spcBef>
          <a:spcPct val="0"/>
        </a:spcBef>
        <a:spcAft>
          <a:spcPts val="775"/>
        </a:spcAft>
        <a:buClr>
          <a:srgbClr val="000000"/>
        </a:buClr>
        <a:buSzPct val="45000"/>
        <a:buFont typeface="Wingdings" pitchFamily="2" charset="2"/>
        <a:buChar char=""/>
        <a:defRPr sz="2200">
          <a:solidFill>
            <a:srgbClr val="000000"/>
          </a:solidFill>
          <a:latin typeface="+mn-lt"/>
          <a:ea typeface="+mn-ea"/>
          <a:cs typeface="+mn-cs"/>
        </a:defRPr>
      </a:lvl3pPr>
      <a:lvl4pPr marL="1563688" indent="-195263" algn="l" defTabSz="412750" rtl="0" eaLnBrk="0" fontAlgn="base" hangingPunct="0">
        <a:lnSpc>
          <a:spcPct val="93000"/>
        </a:lnSpc>
        <a:spcBef>
          <a:spcPct val="0"/>
        </a:spcBef>
        <a:spcAft>
          <a:spcPts val="525"/>
        </a:spcAft>
        <a:buClr>
          <a:srgbClr val="000000"/>
        </a:buClr>
        <a:buSzPct val="75000"/>
        <a:buFont typeface="Symbol" pitchFamily="18" charset="2"/>
        <a:buChar char=""/>
        <a:defRPr>
          <a:solidFill>
            <a:srgbClr val="000000"/>
          </a:solidFill>
          <a:latin typeface="+mn-lt"/>
          <a:ea typeface="+mn-ea"/>
          <a:cs typeface="+mn-cs"/>
        </a:defRPr>
      </a:lvl4pPr>
      <a:lvl5pPr marL="1955800" indent="-195263" algn="l" defTabSz="412750" rtl="0" eaLnBrk="0" fontAlgn="base" hangingPunct="0">
        <a:lnSpc>
          <a:spcPct val="93000"/>
        </a:lnSpc>
        <a:spcBef>
          <a:spcPct val="0"/>
        </a:spcBef>
        <a:spcAft>
          <a:spcPts val="263"/>
        </a:spcAft>
        <a:buClr>
          <a:srgbClr val="000000"/>
        </a:buClr>
        <a:buSzPct val="45000"/>
        <a:buFont typeface="Wingdings" pitchFamily="2" charset="2"/>
        <a:buChar char=""/>
        <a:defRPr>
          <a:solidFill>
            <a:srgbClr val="000000"/>
          </a:solidFill>
          <a:latin typeface="+mn-lt"/>
          <a:ea typeface="+mn-ea"/>
          <a:cs typeface="+mn-cs"/>
        </a:defRPr>
      </a:lvl5pPr>
      <a:lvl6pPr marL="2370451" indent="-195621" algn="l" defTabSz="414253"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6pPr>
      <a:lvl7pPr marL="2784703" indent="-195621" algn="l" defTabSz="414253"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7pPr>
      <a:lvl8pPr marL="3198955" indent="-195621" algn="l" defTabSz="414253"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8pPr>
      <a:lvl9pPr marL="3613210" indent="-195621" algn="l" defTabSz="414253"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9pPr>
    </p:bodyStyle>
    <p:otherStyle>
      <a:defPPr>
        <a:defRPr lang="en-US"/>
      </a:defPPr>
      <a:lvl1pPr marL="0" algn="l" defTabSz="828506" rtl="0" eaLnBrk="1" latinLnBrk="0" hangingPunct="1">
        <a:defRPr sz="1600" kern="1200">
          <a:solidFill>
            <a:schemeClr val="tx1"/>
          </a:solidFill>
          <a:latin typeface="+mn-lt"/>
          <a:ea typeface="+mn-ea"/>
          <a:cs typeface="+mn-cs"/>
        </a:defRPr>
      </a:lvl1pPr>
      <a:lvl2pPr marL="414253" algn="l" defTabSz="828506" rtl="0" eaLnBrk="1" latinLnBrk="0" hangingPunct="1">
        <a:defRPr sz="1600" kern="1200">
          <a:solidFill>
            <a:schemeClr val="tx1"/>
          </a:solidFill>
          <a:latin typeface="+mn-lt"/>
          <a:ea typeface="+mn-ea"/>
          <a:cs typeface="+mn-cs"/>
        </a:defRPr>
      </a:lvl2pPr>
      <a:lvl3pPr marL="828506" algn="l" defTabSz="828506" rtl="0" eaLnBrk="1" latinLnBrk="0" hangingPunct="1">
        <a:defRPr sz="1600" kern="1200">
          <a:solidFill>
            <a:schemeClr val="tx1"/>
          </a:solidFill>
          <a:latin typeface="+mn-lt"/>
          <a:ea typeface="+mn-ea"/>
          <a:cs typeface="+mn-cs"/>
        </a:defRPr>
      </a:lvl3pPr>
      <a:lvl4pPr marL="1242759" algn="l" defTabSz="828506" rtl="0" eaLnBrk="1" latinLnBrk="0" hangingPunct="1">
        <a:defRPr sz="1600" kern="1200">
          <a:solidFill>
            <a:schemeClr val="tx1"/>
          </a:solidFill>
          <a:latin typeface="+mn-lt"/>
          <a:ea typeface="+mn-ea"/>
          <a:cs typeface="+mn-cs"/>
        </a:defRPr>
      </a:lvl4pPr>
      <a:lvl5pPr marL="1657013" algn="l" defTabSz="828506" rtl="0" eaLnBrk="1" latinLnBrk="0" hangingPunct="1">
        <a:defRPr sz="1600" kern="1200">
          <a:solidFill>
            <a:schemeClr val="tx1"/>
          </a:solidFill>
          <a:latin typeface="+mn-lt"/>
          <a:ea typeface="+mn-ea"/>
          <a:cs typeface="+mn-cs"/>
        </a:defRPr>
      </a:lvl5pPr>
      <a:lvl6pPr marL="2071268" algn="l" defTabSz="828506" rtl="0" eaLnBrk="1" latinLnBrk="0" hangingPunct="1">
        <a:defRPr sz="1600" kern="1200">
          <a:solidFill>
            <a:schemeClr val="tx1"/>
          </a:solidFill>
          <a:latin typeface="+mn-lt"/>
          <a:ea typeface="+mn-ea"/>
          <a:cs typeface="+mn-cs"/>
        </a:defRPr>
      </a:lvl6pPr>
      <a:lvl7pPr marL="2485520" algn="l" defTabSz="828506" rtl="0" eaLnBrk="1" latinLnBrk="0" hangingPunct="1">
        <a:defRPr sz="1600" kern="1200">
          <a:solidFill>
            <a:schemeClr val="tx1"/>
          </a:solidFill>
          <a:latin typeface="+mn-lt"/>
          <a:ea typeface="+mn-ea"/>
          <a:cs typeface="+mn-cs"/>
        </a:defRPr>
      </a:lvl7pPr>
      <a:lvl8pPr marL="2899774" algn="l" defTabSz="828506" rtl="0" eaLnBrk="1" latinLnBrk="0" hangingPunct="1">
        <a:defRPr sz="1600" kern="1200">
          <a:solidFill>
            <a:schemeClr val="tx1"/>
          </a:solidFill>
          <a:latin typeface="+mn-lt"/>
          <a:ea typeface="+mn-ea"/>
          <a:cs typeface="+mn-cs"/>
        </a:defRPr>
      </a:lvl8pPr>
      <a:lvl9pPr marL="3314028" algn="l" defTabSz="828506"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bwMode="auto">
          <a:xfrm>
            <a:off x="671513" y="568325"/>
            <a:ext cx="7805737" cy="11445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25603" name="Rectangle 2"/>
          <p:cNvSpPr>
            <a:spLocks noGrp="1" noChangeArrowheads="1"/>
          </p:cNvSpPr>
          <p:nvPr>
            <p:ph type="body" idx="1"/>
          </p:nvPr>
        </p:nvSpPr>
        <p:spPr bwMode="auto">
          <a:xfrm>
            <a:off x="671513" y="1906588"/>
            <a:ext cx="7805737" cy="4319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cSld>
  <p:clrMap bg1="lt1" tx1="dk1" bg2="lt2" tx2="dk2" accent1="accent1" accent2="accent2" accent3="accent3" accent4="accent4" accent5="accent5" accent6="accent6" hlink="hlink" folHlink="folHlink"/>
  <p:sldLayoutIdLst>
    <p:sldLayoutId id="2147483766" r:id="rId1"/>
    <p:sldLayoutId id="2147483765" r:id="rId2"/>
    <p:sldLayoutId id="2147483764" r:id="rId3"/>
    <p:sldLayoutId id="2147483763" r:id="rId4"/>
    <p:sldLayoutId id="2147483762" r:id="rId5"/>
    <p:sldLayoutId id="2147483761" r:id="rId6"/>
    <p:sldLayoutId id="2147483760" r:id="rId7"/>
    <p:sldLayoutId id="2147483759" r:id="rId8"/>
    <p:sldLayoutId id="2147483758" r:id="rId9"/>
    <p:sldLayoutId id="2147483757" r:id="rId10"/>
    <p:sldLayoutId id="2147483756" r:id="rId11"/>
  </p:sldLayoutIdLst>
  <p:txStyles>
    <p:titleStyle>
      <a:lvl1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mj-lt"/>
          <a:ea typeface="+mj-ea"/>
          <a:cs typeface="+mj-cs"/>
        </a:defRPr>
      </a:lvl1pPr>
      <a:lvl2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2pPr>
      <a:lvl3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3pPr>
      <a:lvl4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4pPr>
      <a:lvl5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5pPr>
      <a:lvl6pPr marL="1392640" indent="-195661" algn="ctr" defTabSz="414339"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6pPr>
      <a:lvl7pPr marL="1806981" indent="-195661" algn="ctr" defTabSz="414339"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7pPr>
      <a:lvl8pPr marL="2221318" indent="-195661" algn="ctr" defTabSz="414339"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8pPr>
      <a:lvl9pPr marL="2635662" indent="-195661" algn="ctr" defTabSz="414339"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9pPr>
    </p:titleStyle>
    <p:bodyStyle>
      <a:lvl1pPr marL="390525" indent="-292100" algn="l" defTabSz="414338" rtl="0" eaLnBrk="0" fontAlgn="base" hangingPunct="0">
        <a:lnSpc>
          <a:spcPct val="93000"/>
        </a:lnSpc>
        <a:spcBef>
          <a:spcPct val="0"/>
        </a:spcBef>
        <a:spcAft>
          <a:spcPts val="800"/>
        </a:spcAft>
        <a:buClr>
          <a:srgbClr val="000000"/>
        </a:buClr>
        <a:buSzPct val="100000"/>
        <a:buFont typeface="Arial" charset="0"/>
        <a:buChar char="•"/>
        <a:defRPr>
          <a:solidFill>
            <a:srgbClr val="000000"/>
          </a:solidFill>
          <a:latin typeface="+mn-lt"/>
          <a:ea typeface="+mn-ea"/>
          <a:cs typeface="+mn-cs"/>
        </a:defRPr>
      </a:lvl1pPr>
      <a:lvl2pPr marL="782638" indent="-260350" algn="l" defTabSz="414338" rtl="0" eaLnBrk="0" fontAlgn="base" hangingPunct="0">
        <a:lnSpc>
          <a:spcPct val="93000"/>
        </a:lnSpc>
        <a:spcBef>
          <a:spcPct val="0"/>
        </a:spcBef>
        <a:spcAft>
          <a:spcPts val="1038"/>
        </a:spcAft>
        <a:buClr>
          <a:srgbClr val="000000"/>
        </a:buClr>
        <a:buSzPct val="75000"/>
        <a:buFont typeface="Symbol" pitchFamily="18" charset="2"/>
        <a:buChar char=""/>
        <a:defRPr sz="2400">
          <a:solidFill>
            <a:srgbClr val="000000"/>
          </a:solidFill>
          <a:latin typeface="+mn-lt"/>
          <a:ea typeface="+mn-ea"/>
          <a:cs typeface="+mn-cs"/>
        </a:defRPr>
      </a:lvl2pPr>
      <a:lvl3pPr marL="1173163" indent="-195263" algn="l" defTabSz="414338" rtl="0" eaLnBrk="0" fontAlgn="base" hangingPunct="0">
        <a:lnSpc>
          <a:spcPct val="93000"/>
        </a:lnSpc>
        <a:spcBef>
          <a:spcPct val="0"/>
        </a:spcBef>
        <a:spcAft>
          <a:spcPts val="775"/>
        </a:spcAft>
        <a:buClr>
          <a:srgbClr val="000000"/>
        </a:buClr>
        <a:buSzPct val="45000"/>
        <a:buFont typeface="Wingdings" pitchFamily="2" charset="2"/>
        <a:buChar char=""/>
        <a:defRPr sz="2200">
          <a:solidFill>
            <a:srgbClr val="000000"/>
          </a:solidFill>
          <a:latin typeface="+mn-lt"/>
          <a:ea typeface="+mn-ea"/>
          <a:cs typeface="+mn-cs"/>
        </a:defRPr>
      </a:lvl3pPr>
      <a:lvl4pPr marL="1565275" indent="-195263" algn="l" defTabSz="414338" rtl="0" eaLnBrk="0" fontAlgn="base" hangingPunct="0">
        <a:lnSpc>
          <a:spcPct val="93000"/>
        </a:lnSpc>
        <a:spcBef>
          <a:spcPct val="0"/>
        </a:spcBef>
        <a:spcAft>
          <a:spcPts val="525"/>
        </a:spcAft>
        <a:buClr>
          <a:srgbClr val="000000"/>
        </a:buClr>
        <a:buSzPct val="75000"/>
        <a:buFont typeface="Symbol" pitchFamily="18" charset="2"/>
        <a:buChar char=""/>
        <a:defRPr>
          <a:solidFill>
            <a:srgbClr val="000000"/>
          </a:solidFill>
          <a:latin typeface="+mn-lt"/>
          <a:ea typeface="+mn-ea"/>
          <a:cs typeface="+mn-cs"/>
        </a:defRPr>
      </a:lvl4pPr>
      <a:lvl5pPr marL="1955800" indent="-195263" algn="l" defTabSz="414338" rtl="0" eaLnBrk="0" fontAlgn="base" hangingPunct="0">
        <a:lnSpc>
          <a:spcPct val="93000"/>
        </a:lnSpc>
        <a:spcBef>
          <a:spcPct val="0"/>
        </a:spcBef>
        <a:spcAft>
          <a:spcPts val="263"/>
        </a:spcAft>
        <a:buClr>
          <a:srgbClr val="000000"/>
        </a:buClr>
        <a:buSzPct val="45000"/>
        <a:buFont typeface="Wingdings" pitchFamily="2" charset="2"/>
        <a:buChar char=""/>
        <a:defRPr>
          <a:solidFill>
            <a:srgbClr val="000000"/>
          </a:solidFill>
          <a:latin typeface="+mn-lt"/>
          <a:ea typeface="+mn-ea"/>
          <a:cs typeface="+mn-cs"/>
        </a:defRPr>
      </a:lvl5pPr>
      <a:lvl6pPr marL="2370943" indent="-195661" algn="l" defTabSz="414339"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6pPr>
      <a:lvl7pPr marL="2785280" indent="-195661" algn="l" defTabSz="414339"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7pPr>
      <a:lvl8pPr marL="3199619" indent="-195661" algn="l" defTabSz="414339"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8pPr>
      <a:lvl9pPr marL="3613959" indent="-195661" algn="l" defTabSz="414339"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9pPr>
    </p:bodyStyle>
    <p:otherStyle>
      <a:defPPr>
        <a:defRPr lang="en-US"/>
      </a:defPPr>
      <a:lvl1pPr marL="0" algn="l" defTabSz="828678" rtl="0" eaLnBrk="1" latinLnBrk="0" hangingPunct="1">
        <a:defRPr sz="1600" kern="1200">
          <a:solidFill>
            <a:schemeClr val="tx1"/>
          </a:solidFill>
          <a:latin typeface="+mn-lt"/>
          <a:ea typeface="+mn-ea"/>
          <a:cs typeface="+mn-cs"/>
        </a:defRPr>
      </a:lvl1pPr>
      <a:lvl2pPr marL="414339" algn="l" defTabSz="828678" rtl="0" eaLnBrk="1" latinLnBrk="0" hangingPunct="1">
        <a:defRPr sz="1600" kern="1200">
          <a:solidFill>
            <a:schemeClr val="tx1"/>
          </a:solidFill>
          <a:latin typeface="+mn-lt"/>
          <a:ea typeface="+mn-ea"/>
          <a:cs typeface="+mn-cs"/>
        </a:defRPr>
      </a:lvl2pPr>
      <a:lvl3pPr marL="828678" algn="l" defTabSz="828678" rtl="0" eaLnBrk="1" latinLnBrk="0" hangingPunct="1">
        <a:defRPr sz="1600" kern="1200">
          <a:solidFill>
            <a:schemeClr val="tx1"/>
          </a:solidFill>
          <a:latin typeface="+mn-lt"/>
          <a:ea typeface="+mn-ea"/>
          <a:cs typeface="+mn-cs"/>
        </a:defRPr>
      </a:lvl3pPr>
      <a:lvl4pPr marL="1243017" algn="l" defTabSz="828678" rtl="0" eaLnBrk="1" latinLnBrk="0" hangingPunct="1">
        <a:defRPr sz="1600" kern="1200">
          <a:solidFill>
            <a:schemeClr val="tx1"/>
          </a:solidFill>
          <a:latin typeface="+mn-lt"/>
          <a:ea typeface="+mn-ea"/>
          <a:cs typeface="+mn-cs"/>
        </a:defRPr>
      </a:lvl4pPr>
      <a:lvl5pPr marL="1657356" algn="l" defTabSz="828678" rtl="0" eaLnBrk="1" latinLnBrk="0" hangingPunct="1">
        <a:defRPr sz="1600" kern="1200">
          <a:solidFill>
            <a:schemeClr val="tx1"/>
          </a:solidFill>
          <a:latin typeface="+mn-lt"/>
          <a:ea typeface="+mn-ea"/>
          <a:cs typeface="+mn-cs"/>
        </a:defRPr>
      </a:lvl5pPr>
      <a:lvl6pPr marL="2071696" algn="l" defTabSz="828678" rtl="0" eaLnBrk="1" latinLnBrk="0" hangingPunct="1">
        <a:defRPr sz="1600" kern="1200">
          <a:solidFill>
            <a:schemeClr val="tx1"/>
          </a:solidFill>
          <a:latin typeface="+mn-lt"/>
          <a:ea typeface="+mn-ea"/>
          <a:cs typeface="+mn-cs"/>
        </a:defRPr>
      </a:lvl6pPr>
      <a:lvl7pPr marL="2486036" algn="l" defTabSz="828678" rtl="0" eaLnBrk="1" latinLnBrk="0" hangingPunct="1">
        <a:defRPr sz="1600" kern="1200">
          <a:solidFill>
            <a:schemeClr val="tx1"/>
          </a:solidFill>
          <a:latin typeface="+mn-lt"/>
          <a:ea typeface="+mn-ea"/>
          <a:cs typeface="+mn-cs"/>
        </a:defRPr>
      </a:lvl7pPr>
      <a:lvl8pPr marL="2900375" algn="l" defTabSz="828678" rtl="0" eaLnBrk="1" latinLnBrk="0" hangingPunct="1">
        <a:defRPr sz="1600" kern="1200">
          <a:solidFill>
            <a:schemeClr val="tx1"/>
          </a:solidFill>
          <a:latin typeface="+mn-lt"/>
          <a:ea typeface="+mn-ea"/>
          <a:cs typeface="+mn-cs"/>
        </a:defRPr>
      </a:lvl8pPr>
      <a:lvl9pPr marL="3314716" algn="l" defTabSz="828678"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bwMode="auto">
          <a:xfrm>
            <a:off x="671513" y="568325"/>
            <a:ext cx="7805737" cy="11445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37891" name="Rectangle 2"/>
          <p:cNvSpPr>
            <a:spLocks noGrp="1" noChangeArrowheads="1"/>
          </p:cNvSpPr>
          <p:nvPr>
            <p:ph type="body" idx="1"/>
          </p:nvPr>
        </p:nvSpPr>
        <p:spPr bwMode="auto">
          <a:xfrm>
            <a:off x="671513" y="1906588"/>
            <a:ext cx="7805737" cy="4319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cSld>
  <p:clrMap bg1="lt1" tx1="dk1" bg2="lt2" tx2="dk2" accent1="accent1" accent2="accent2" accent3="accent3" accent4="accent4" accent5="accent5" accent6="accent6" hlink="hlink" folHlink="folHlink"/>
  <p:sldLayoutIdLst>
    <p:sldLayoutId id="2147483777" r:id="rId1"/>
    <p:sldLayoutId id="2147483776" r:id="rId2"/>
    <p:sldLayoutId id="2147483775" r:id="rId3"/>
    <p:sldLayoutId id="2147483774" r:id="rId4"/>
    <p:sldLayoutId id="2147483773" r:id="rId5"/>
    <p:sldLayoutId id="2147483772" r:id="rId6"/>
    <p:sldLayoutId id="2147483771" r:id="rId7"/>
    <p:sldLayoutId id="2147483770" r:id="rId8"/>
    <p:sldLayoutId id="2147483769" r:id="rId9"/>
    <p:sldLayoutId id="2147483768" r:id="rId10"/>
    <p:sldLayoutId id="2147483767" r:id="rId11"/>
  </p:sldLayoutIdLst>
  <p:txStyles>
    <p:titleStyle>
      <a:lvl1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mj-lt"/>
          <a:ea typeface="+mj-ea"/>
          <a:cs typeface="+mj-cs"/>
        </a:defRPr>
      </a:lvl1pPr>
      <a:lvl2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2pPr>
      <a:lvl3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3pPr>
      <a:lvl4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4pPr>
      <a:lvl5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5pPr>
      <a:lvl6pPr marL="1393218"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6pPr>
      <a:lvl7pPr marL="1807730"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7pPr>
      <a:lvl8pPr marL="2222240"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8pPr>
      <a:lvl9pPr marL="2636754"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9pPr>
    </p:titleStyle>
    <p:bodyStyle>
      <a:lvl1pPr marL="390525" indent="-292100" algn="l" defTabSz="414338" rtl="0" eaLnBrk="0" fontAlgn="base" hangingPunct="0">
        <a:lnSpc>
          <a:spcPct val="93000"/>
        </a:lnSpc>
        <a:spcBef>
          <a:spcPct val="0"/>
        </a:spcBef>
        <a:spcAft>
          <a:spcPts val="800"/>
        </a:spcAft>
        <a:buClr>
          <a:srgbClr val="000000"/>
        </a:buClr>
        <a:buSzPct val="100000"/>
        <a:buFont typeface="Arial" charset="0"/>
        <a:buChar char="•"/>
        <a:defRPr>
          <a:solidFill>
            <a:srgbClr val="000000"/>
          </a:solidFill>
          <a:latin typeface="+mn-lt"/>
          <a:ea typeface="+mn-ea"/>
          <a:cs typeface="+mn-cs"/>
        </a:defRPr>
      </a:lvl1pPr>
      <a:lvl2pPr marL="782638" indent="-260350" algn="l" defTabSz="414338" rtl="0" eaLnBrk="0" fontAlgn="base" hangingPunct="0">
        <a:lnSpc>
          <a:spcPct val="93000"/>
        </a:lnSpc>
        <a:spcBef>
          <a:spcPct val="0"/>
        </a:spcBef>
        <a:spcAft>
          <a:spcPts val="1038"/>
        </a:spcAft>
        <a:buClr>
          <a:srgbClr val="000000"/>
        </a:buClr>
        <a:buSzPct val="75000"/>
        <a:buFont typeface="Symbol" pitchFamily="18" charset="2"/>
        <a:buChar char=""/>
        <a:defRPr sz="2400">
          <a:solidFill>
            <a:srgbClr val="000000"/>
          </a:solidFill>
          <a:latin typeface="+mn-lt"/>
          <a:ea typeface="+mn-ea"/>
          <a:cs typeface="+mn-cs"/>
        </a:defRPr>
      </a:lvl2pPr>
      <a:lvl3pPr marL="1173163" indent="-195263" algn="l" defTabSz="414338" rtl="0" eaLnBrk="0" fontAlgn="base" hangingPunct="0">
        <a:lnSpc>
          <a:spcPct val="93000"/>
        </a:lnSpc>
        <a:spcBef>
          <a:spcPct val="0"/>
        </a:spcBef>
        <a:spcAft>
          <a:spcPts val="775"/>
        </a:spcAft>
        <a:buClr>
          <a:srgbClr val="000000"/>
        </a:buClr>
        <a:buSzPct val="45000"/>
        <a:buFont typeface="Wingdings" pitchFamily="2" charset="2"/>
        <a:buChar char=""/>
        <a:defRPr sz="2200">
          <a:solidFill>
            <a:srgbClr val="000000"/>
          </a:solidFill>
          <a:latin typeface="+mn-lt"/>
          <a:ea typeface="+mn-ea"/>
          <a:cs typeface="+mn-cs"/>
        </a:defRPr>
      </a:lvl3pPr>
      <a:lvl4pPr marL="1565275" indent="-195263" algn="l" defTabSz="414338" rtl="0" eaLnBrk="0" fontAlgn="base" hangingPunct="0">
        <a:lnSpc>
          <a:spcPct val="93000"/>
        </a:lnSpc>
        <a:spcBef>
          <a:spcPct val="0"/>
        </a:spcBef>
        <a:spcAft>
          <a:spcPts val="525"/>
        </a:spcAft>
        <a:buClr>
          <a:srgbClr val="000000"/>
        </a:buClr>
        <a:buSzPct val="75000"/>
        <a:buFont typeface="Symbol" pitchFamily="18" charset="2"/>
        <a:buChar char=""/>
        <a:defRPr>
          <a:solidFill>
            <a:srgbClr val="000000"/>
          </a:solidFill>
          <a:latin typeface="+mn-lt"/>
          <a:ea typeface="+mn-ea"/>
          <a:cs typeface="+mn-cs"/>
        </a:defRPr>
      </a:lvl4pPr>
      <a:lvl5pPr marL="1957388" indent="-195263" algn="l" defTabSz="414338" rtl="0" eaLnBrk="0" fontAlgn="base" hangingPunct="0">
        <a:lnSpc>
          <a:spcPct val="93000"/>
        </a:lnSpc>
        <a:spcBef>
          <a:spcPct val="0"/>
        </a:spcBef>
        <a:spcAft>
          <a:spcPts val="263"/>
        </a:spcAft>
        <a:buClr>
          <a:srgbClr val="000000"/>
        </a:buClr>
        <a:buSzPct val="45000"/>
        <a:buFont typeface="Wingdings" pitchFamily="2" charset="2"/>
        <a:buChar char=""/>
        <a:defRPr>
          <a:solidFill>
            <a:srgbClr val="000000"/>
          </a:solidFill>
          <a:latin typeface="+mn-lt"/>
          <a:ea typeface="+mn-ea"/>
          <a:cs typeface="+mn-cs"/>
        </a:defRPr>
      </a:lvl5pPr>
      <a:lvl6pPr marL="2371925" indent="-195743" algn="l" defTabSz="414511"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6pPr>
      <a:lvl7pPr marL="2786436" indent="-195743" algn="l" defTabSz="414511"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7pPr>
      <a:lvl8pPr marL="3200947" indent="-195743" algn="l" defTabSz="414511"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8pPr>
      <a:lvl9pPr marL="3615458" indent="-195743" algn="l" defTabSz="414511"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9pPr>
    </p:bodyStyle>
    <p:otherStyle>
      <a:defPPr>
        <a:defRPr lang="en-US"/>
      </a:defPPr>
      <a:lvl1pPr marL="0" algn="l" defTabSz="829022" rtl="0" eaLnBrk="1" latinLnBrk="0" hangingPunct="1">
        <a:defRPr sz="1600" kern="1200">
          <a:solidFill>
            <a:schemeClr val="tx1"/>
          </a:solidFill>
          <a:latin typeface="+mn-lt"/>
          <a:ea typeface="+mn-ea"/>
          <a:cs typeface="+mn-cs"/>
        </a:defRPr>
      </a:lvl1pPr>
      <a:lvl2pPr marL="414511" algn="l" defTabSz="829022" rtl="0" eaLnBrk="1" latinLnBrk="0" hangingPunct="1">
        <a:defRPr sz="1600" kern="1200">
          <a:solidFill>
            <a:schemeClr val="tx1"/>
          </a:solidFill>
          <a:latin typeface="+mn-lt"/>
          <a:ea typeface="+mn-ea"/>
          <a:cs typeface="+mn-cs"/>
        </a:defRPr>
      </a:lvl2pPr>
      <a:lvl3pPr marL="829022" algn="l" defTabSz="829022" rtl="0" eaLnBrk="1" latinLnBrk="0" hangingPunct="1">
        <a:defRPr sz="1600" kern="1200">
          <a:solidFill>
            <a:schemeClr val="tx1"/>
          </a:solidFill>
          <a:latin typeface="+mn-lt"/>
          <a:ea typeface="+mn-ea"/>
          <a:cs typeface="+mn-cs"/>
        </a:defRPr>
      </a:lvl3pPr>
      <a:lvl4pPr marL="1243533" algn="l" defTabSz="829022" rtl="0" eaLnBrk="1" latinLnBrk="0" hangingPunct="1">
        <a:defRPr sz="1600" kern="1200">
          <a:solidFill>
            <a:schemeClr val="tx1"/>
          </a:solidFill>
          <a:latin typeface="+mn-lt"/>
          <a:ea typeface="+mn-ea"/>
          <a:cs typeface="+mn-cs"/>
        </a:defRPr>
      </a:lvl4pPr>
      <a:lvl5pPr marL="1658044" algn="l" defTabSz="829022" rtl="0" eaLnBrk="1" latinLnBrk="0" hangingPunct="1">
        <a:defRPr sz="1600" kern="1200">
          <a:solidFill>
            <a:schemeClr val="tx1"/>
          </a:solidFill>
          <a:latin typeface="+mn-lt"/>
          <a:ea typeface="+mn-ea"/>
          <a:cs typeface="+mn-cs"/>
        </a:defRPr>
      </a:lvl5pPr>
      <a:lvl6pPr marL="2072556" algn="l" defTabSz="829022" rtl="0" eaLnBrk="1" latinLnBrk="0" hangingPunct="1">
        <a:defRPr sz="1600" kern="1200">
          <a:solidFill>
            <a:schemeClr val="tx1"/>
          </a:solidFill>
          <a:latin typeface="+mn-lt"/>
          <a:ea typeface="+mn-ea"/>
          <a:cs typeface="+mn-cs"/>
        </a:defRPr>
      </a:lvl6pPr>
      <a:lvl7pPr marL="2487067" algn="l" defTabSz="829022" rtl="0" eaLnBrk="1" latinLnBrk="0" hangingPunct="1">
        <a:defRPr sz="1600" kern="1200">
          <a:solidFill>
            <a:schemeClr val="tx1"/>
          </a:solidFill>
          <a:latin typeface="+mn-lt"/>
          <a:ea typeface="+mn-ea"/>
          <a:cs typeface="+mn-cs"/>
        </a:defRPr>
      </a:lvl7pPr>
      <a:lvl8pPr marL="2901578" algn="l" defTabSz="829022" rtl="0" eaLnBrk="1" latinLnBrk="0" hangingPunct="1">
        <a:defRPr sz="1600" kern="1200">
          <a:solidFill>
            <a:schemeClr val="tx1"/>
          </a:solidFill>
          <a:latin typeface="+mn-lt"/>
          <a:ea typeface="+mn-ea"/>
          <a:cs typeface="+mn-cs"/>
        </a:defRPr>
      </a:lvl8pPr>
      <a:lvl9pPr marL="3316089" algn="l" defTabSz="829022"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bwMode="auto">
          <a:xfrm>
            <a:off x="671513" y="568325"/>
            <a:ext cx="7805737" cy="11445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50179" name="Rectangle 2"/>
          <p:cNvSpPr>
            <a:spLocks noGrp="1" noChangeArrowheads="1"/>
          </p:cNvSpPr>
          <p:nvPr>
            <p:ph type="body" idx="1"/>
          </p:nvPr>
        </p:nvSpPr>
        <p:spPr bwMode="auto">
          <a:xfrm>
            <a:off x="671513" y="1906588"/>
            <a:ext cx="7805737" cy="4319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cSld>
  <p:clrMap bg1="lt1" tx1="dk1" bg2="lt2" tx2="dk2" accent1="accent1" accent2="accent2" accent3="accent3" accent4="accent4" accent5="accent5" accent6="accent6" hlink="hlink" folHlink="folHlink"/>
  <p:sldLayoutIdLst>
    <p:sldLayoutId id="2147483788" r:id="rId1"/>
    <p:sldLayoutId id="2147483787" r:id="rId2"/>
    <p:sldLayoutId id="2147483786" r:id="rId3"/>
    <p:sldLayoutId id="2147483785" r:id="rId4"/>
    <p:sldLayoutId id="2147483784" r:id="rId5"/>
    <p:sldLayoutId id="2147483783" r:id="rId6"/>
    <p:sldLayoutId id="2147483782" r:id="rId7"/>
    <p:sldLayoutId id="2147483781" r:id="rId8"/>
    <p:sldLayoutId id="2147483780" r:id="rId9"/>
    <p:sldLayoutId id="2147483779" r:id="rId10"/>
    <p:sldLayoutId id="2147483778" r:id="rId11"/>
  </p:sldLayoutIdLst>
  <p:txStyles>
    <p:titleStyle>
      <a:lvl1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mj-lt"/>
          <a:ea typeface="+mj-ea"/>
          <a:cs typeface="+mj-cs"/>
        </a:defRPr>
      </a:lvl1pPr>
      <a:lvl2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2pPr>
      <a:lvl3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3pPr>
      <a:lvl4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4pPr>
      <a:lvl5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5pPr>
      <a:lvl6pPr marL="1393941"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6pPr>
      <a:lvl7pPr marL="1808667"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7pPr>
      <a:lvl8pPr marL="2223393"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8pPr>
      <a:lvl9pPr marL="2638119"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9pPr>
    </p:titleStyle>
    <p:bodyStyle>
      <a:lvl1pPr marL="390525" indent="-293688" algn="l" defTabSz="414338" rtl="0" eaLnBrk="0" fontAlgn="base" hangingPunct="0">
        <a:lnSpc>
          <a:spcPct val="93000"/>
        </a:lnSpc>
        <a:spcBef>
          <a:spcPct val="0"/>
        </a:spcBef>
        <a:spcAft>
          <a:spcPts val="800"/>
        </a:spcAft>
        <a:buClr>
          <a:srgbClr val="000000"/>
        </a:buClr>
        <a:buSzPct val="100000"/>
        <a:buFont typeface="Arial" charset="0"/>
        <a:buChar char="•"/>
        <a:defRPr>
          <a:solidFill>
            <a:srgbClr val="000000"/>
          </a:solidFill>
          <a:latin typeface="+mn-lt"/>
          <a:ea typeface="+mn-ea"/>
          <a:cs typeface="+mn-cs"/>
        </a:defRPr>
      </a:lvl1pPr>
      <a:lvl2pPr marL="782638" indent="-260350" algn="l" defTabSz="414338" rtl="0" eaLnBrk="0" fontAlgn="base" hangingPunct="0">
        <a:lnSpc>
          <a:spcPct val="93000"/>
        </a:lnSpc>
        <a:spcBef>
          <a:spcPct val="0"/>
        </a:spcBef>
        <a:spcAft>
          <a:spcPts val="1038"/>
        </a:spcAft>
        <a:buClr>
          <a:srgbClr val="000000"/>
        </a:buClr>
        <a:buSzPct val="75000"/>
        <a:buFont typeface="Symbol" pitchFamily="18" charset="2"/>
        <a:buChar char=""/>
        <a:defRPr sz="2400">
          <a:solidFill>
            <a:srgbClr val="000000"/>
          </a:solidFill>
          <a:latin typeface="+mn-lt"/>
          <a:ea typeface="+mn-ea"/>
          <a:cs typeface="+mn-cs"/>
        </a:defRPr>
      </a:lvl2pPr>
      <a:lvl3pPr marL="1174750" indent="-195263" algn="l" defTabSz="414338" rtl="0" eaLnBrk="0" fontAlgn="base" hangingPunct="0">
        <a:lnSpc>
          <a:spcPct val="93000"/>
        </a:lnSpc>
        <a:spcBef>
          <a:spcPct val="0"/>
        </a:spcBef>
        <a:spcAft>
          <a:spcPts val="775"/>
        </a:spcAft>
        <a:buClr>
          <a:srgbClr val="000000"/>
        </a:buClr>
        <a:buSzPct val="45000"/>
        <a:buFont typeface="Wingdings" pitchFamily="2" charset="2"/>
        <a:buChar char=""/>
        <a:defRPr sz="2200">
          <a:solidFill>
            <a:srgbClr val="000000"/>
          </a:solidFill>
          <a:latin typeface="+mn-lt"/>
          <a:ea typeface="+mn-ea"/>
          <a:cs typeface="+mn-cs"/>
        </a:defRPr>
      </a:lvl3pPr>
      <a:lvl4pPr marL="1565275" indent="-195263" algn="l" defTabSz="414338" rtl="0" eaLnBrk="0" fontAlgn="base" hangingPunct="0">
        <a:lnSpc>
          <a:spcPct val="93000"/>
        </a:lnSpc>
        <a:spcBef>
          <a:spcPct val="0"/>
        </a:spcBef>
        <a:spcAft>
          <a:spcPts val="525"/>
        </a:spcAft>
        <a:buClr>
          <a:srgbClr val="000000"/>
        </a:buClr>
        <a:buSzPct val="75000"/>
        <a:buFont typeface="Symbol" pitchFamily="18" charset="2"/>
        <a:buChar char=""/>
        <a:defRPr>
          <a:solidFill>
            <a:srgbClr val="000000"/>
          </a:solidFill>
          <a:latin typeface="+mn-lt"/>
          <a:ea typeface="+mn-ea"/>
          <a:cs typeface="+mn-cs"/>
        </a:defRPr>
      </a:lvl4pPr>
      <a:lvl5pPr marL="1957388" indent="-195263" algn="l" defTabSz="414338" rtl="0" eaLnBrk="0" fontAlgn="base" hangingPunct="0">
        <a:lnSpc>
          <a:spcPct val="93000"/>
        </a:lnSpc>
        <a:spcBef>
          <a:spcPct val="0"/>
        </a:spcBef>
        <a:spcAft>
          <a:spcPts val="263"/>
        </a:spcAft>
        <a:buClr>
          <a:srgbClr val="000000"/>
        </a:buClr>
        <a:buSzPct val="45000"/>
        <a:buFont typeface="Wingdings" pitchFamily="2" charset="2"/>
        <a:buChar char=""/>
        <a:defRPr>
          <a:solidFill>
            <a:srgbClr val="000000"/>
          </a:solidFill>
          <a:latin typeface="+mn-lt"/>
          <a:ea typeface="+mn-ea"/>
          <a:cs typeface="+mn-cs"/>
        </a:defRPr>
      </a:lvl5pPr>
      <a:lvl6pPr marL="2373155"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6pPr>
      <a:lvl7pPr marL="2787881"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7pPr>
      <a:lvl8pPr marL="3202607"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8pPr>
      <a:lvl9pPr marL="3617333"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bwMode="auto">
          <a:xfrm>
            <a:off x="457200" y="273050"/>
            <a:ext cx="8226425" cy="114458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62467" name="Rectangle 2"/>
          <p:cNvSpPr>
            <a:spLocks noGrp="1" noChangeArrowheads="1"/>
          </p:cNvSpPr>
          <p:nvPr>
            <p:ph type="body" idx="1"/>
          </p:nvPr>
        </p:nvSpPr>
        <p:spPr bwMode="auto">
          <a:xfrm>
            <a:off x="457200" y="1604963"/>
            <a:ext cx="8226425" cy="4524375"/>
          </a:xfrm>
          <a:prstGeom prst="rect">
            <a:avLst/>
          </a:prstGeom>
          <a:noFill/>
          <a:ln w="9525">
            <a:noFill/>
            <a:round/>
            <a:headEnd/>
            <a:tailEnd/>
          </a:ln>
        </p:spPr>
        <p:txBody>
          <a:bodyPr vert="horz" wrap="square" lIns="0" tIns="25602"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7200" y="6246813"/>
            <a:ext cx="2127250"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3000"/>
              </a:lnSpc>
              <a:buClr>
                <a:srgbClr val="000000"/>
              </a:buClr>
              <a:buSzPct val="100000"/>
              <a:buFont typeface="Times New Roman" pitchFamily="18" charset="0"/>
              <a:buNone/>
              <a:defRPr sz="1300">
                <a:solidFill>
                  <a:srgbClr val="000000"/>
                </a:solidFill>
                <a:latin typeface="Times New Roman" pitchFamily="18" charset="0"/>
              </a:defRPr>
            </a:lvl1pPr>
          </a:lstStyle>
          <a:p>
            <a:pPr>
              <a:defRPr/>
            </a:pPr>
            <a:endParaRPr lang="en-US"/>
          </a:p>
        </p:txBody>
      </p:sp>
      <p:sp>
        <p:nvSpPr>
          <p:cNvPr id="1028" name="Rectangle 4"/>
          <p:cNvSpPr>
            <a:spLocks noGrp="1" noChangeArrowheads="1"/>
          </p:cNvSpPr>
          <p:nvPr>
            <p:ph type="ftr"/>
          </p:nvPr>
        </p:nvSpPr>
        <p:spPr bwMode="auto">
          <a:xfrm>
            <a:off x="3127375" y="6246813"/>
            <a:ext cx="289718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hangingPunct="0">
              <a:lnSpc>
                <a:spcPct val="93000"/>
              </a:lnSpc>
              <a:buClr>
                <a:srgbClr val="000000"/>
              </a:buClr>
              <a:buSzPct val="100000"/>
              <a:buFont typeface="Times New Roman" pitchFamily="18" charset="0"/>
              <a:buNone/>
              <a:defRPr sz="1300">
                <a:solidFill>
                  <a:srgbClr val="000000"/>
                </a:solidFill>
                <a:latin typeface="Times New Roman" pitchFamily="18" charset="0"/>
              </a:defRPr>
            </a:lvl1pPr>
          </a:lstStyle>
          <a:p>
            <a:pPr>
              <a:defRPr/>
            </a:pPr>
            <a:endParaRPr lang="en-US"/>
          </a:p>
        </p:txBody>
      </p:sp>
      <p:sp>
        <p:nvSpPr>
          <p:cNvPr id="1029" name="Rectangle 5"/>
          <p:cNvSpPr>
            <a:spLocks noGrp="1" noChangeArrowheads="1"/>
          </p:cNvSpPr>
          <p:nvPr>
            <p:ph type="sldNum"/>
          </p:nvPr>
        </p:nvSpPr>
        <p:spPr bwMode="auto">
          <a:xfrm>
            <a:off x="6556375" y="6246813"/>
            <a:ext cx="212883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3000"/>
              </a:lnSpc>
              <a:buClr>
                <a:srgbClr val="000000"/>
              </a:buClr>
              <a:buSzPct val="100000"/>
              <a:buFont typeface="Times New Roman" pitchFamily="18" charset="0"/>
              <a:buNone/>
              <a:defRPr sz="1300">
                <a:solidFill>
                  <a:srgbClr val="000000"/>
                </a:solidFill>
                <a:latin typeface="Times New Roman" pitchFamily="18" charset="0"/>
              </a:defRPr>
            </a:lvl1pPr>
          </a:lstStyle>
          <a:p>
            <a:pPr>
              <a:defRPr/>
            </a:pPr>
            <a:fld id="{88E0F8EE-DDBE-4E82-B7D0-819B00780CD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xStyles>
    <p:titleStyle>
      <a:lvl1pPr algn="ctr" defTabSz="40640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0640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DejaVu Sans" charset="0"/>
          <a:cs typeface="DejaVu Sans" charset="0"/>
        </a:defRPr>
      </a:lvl2pPr>
      <a:lvl3pPr algn="ctr" defTabSz="40640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DejaVu Sans" charset="0"/>
          <a:cs typeface="DejaVu Sans" charset="0"/>
        </a:defRPr>
      </a:lvl3pPr>
      <a:lvl4pPr algn="ctr" defTabSz="40640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DejaVu Sans" charset="0"/>
          <a:cs typeface="DejaVu Sans" charset="0"/>
        </a:defRPr>
      </a:lvl4pPr>
      <a:lvl5pPr algn="ctr" defTabSz="40640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DejaVu Sans" charset="0"/>
          <a:cs typeface="DejaVu Sans" charset="0"/>
        </a:defRPr>
      </a:lvl5pPr>
      <a:lvl6pPr marL="2280994" indent="-207363" algn="ctr" defTabSz="4075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6pPr>
      <a:lvl7pPr marL="2695720" indent="-207363" algn="ctr" defTabSz="4075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7pPr>
      <a:lvl8pPr marL="3110446" indent="-207363" algn="ctr" defTabSz="4075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8pPr>
      <a:lvl9pPr marL="3525172" indent="-207363" algn="ctr" defTabSz="4075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9pPr>
    </p:titleStyle>
    <p:bodyStyle>
      <a:lvl1pPr marL="309563" indent="-309563" algn="l" defTabSz="406400" rtl="0" eaLnBrk="0" fontAlgn="base" hangingPunct="0">
        <a:lnSpc>
          <a:spcPct val="93000"/>
        </a:lnSpc>
        <a:spcBef>
          <a:spcPct val="0"/>
        </a:spcBef>
        <a:spcAft>
          <a:spcPts val="1288"/>
        </a:spcAft>
        <a:buClr>
          <a:srgbClr val="000000"/>
        </a:buClr>
        <a:buSzPct val="100000"/>
        <a:buFont typeface="Times New Roman" pitchFamily="18" charset="0"/>
        <a:defRPr sz="2900">
          <a:solidFill>
            <a:srgbClr val="000000"/>
          </a:solidFill>
          <a:latin typeface="+mn-lt"/>
          <a:ea typeface="+mn-ea"/>
          <a:cs typeface="+mn-cs"/>
        </a:defRPr>
      </a:lvl1pPr>
      <a:lvl2pPr marL="673100" indent="-258763" algn="l" defTabSz="406400" rtl="0" eaLnBrk="0" fontAlgn="base" hangingPunct="0">
        <a:lnSpc>
          <a:spcPct val="93000"/>
        </a:lnSpc>
        <a:spcBef>
          <a:spcPct val="0"/>
        </a:spcBef>
        <a:spcAft>
          <a:spcPts val="1038"/>
        </a:spcAft>
        <a:buClr>
          <a:srgbClr val="000000"/>
        </a:buClr>
        <a:buSzPct val="100000"/>
        <a:buFont typeface="Times New Roman" pitchFamily="18" charset="0"/>
        <a:defRPr sz="2500">
          <a:solidFill>
            <a:srgbClr val="000000"/>
          </a:solidFill>
          <a:latin typeface="+mn-lt"/>
          <a:ea typeface="+mn-ea"/>
          <a:cs typeface="+mn-cs"/>
        </a:defRPr>
      </a:lvl2pPr>
      <a:lvl3pPr marL="1036638" indent="-206375" algn="l" defTabSz="406400" rtl="0" eaLnBrk="0" fontAlgn="base" hangingPunct="0">
        <a:lnSpc>
          <a:spcPct val="93000"/>
        </a:lnSpc>
        <a:spcBef>
          <a:spcPct val="0"/>
        </a:spcBef>
        <a:spcAft>
          <a:spcPts val="775"/>
        </a:spcAft>
        <a:buClr>
          <a:srgbClr val="000000"/>
        </a:buClr>
        <a:buSzPct val="100000"/>
        <a:buFont typeface="Times New Roman" pitchFamily="18" charset="0"/>
        <a:defRPr sz="2200">
          <a:solidFill>
            <a:srgbClr val="000000"/>
          </a:solidFill>
          <a:latin typeface="+mn-lt"/>
          <a:ea typeface="+mn-ea"/>
          <a:cs typeface="+mn-cs"/>
        </a:defRPr>
      </a:lvl3pPr>
      <a:lvl4pPr marL="1450975" indent="-206375" algn="l" defTabSz="406400" rtl="0" eaLnBrk="0" fontAlgn="base" hangingPunct="0">
        <a:lnSpc>
          <a:spcPct val="93000"/>
        </a:lnSpc>
        <a:spcBef>
          <a:spcPct val="0"/>
        </a:spcBef>
        <a:spcAft>
          <a:spcPts val="525"/>
        </a:spcAft>
        <a:buClr>
          <a:srgbClr val="000000"/>
        </a:buClr>
        <a:buSzPct val="100000"/>
        <a:buFont typeface="Times New Roman" pitchFamily="18" charset="0"/>
        <a:defRPr>
          <a:solidFill>
            <a:srgbClr val="000000"/>
          </a:solidFill>
          <a:latin typeface="+mn-lt"/>
          <a:ea typeface="+mn-ea"/>
          <a:cs typeface="+mn-cs"/>
        </a:defRPr>
      </a:lvl4pPr>
      <a:lvl5pPr marL="1865313" indent="-206375" algn="l" defTabSz="406400" rtl="0" eaLnBrk="0" fontAlgn="base" hangingPunct="0">
        <a:lnSpc>
          <a:spcPct val="93000"/>
        </a:lnSpc>
        <a:spcBef>
          <a:spcPct val="0"/>
        </a:spcBef>
        <a:spcAft>
          <a:spcPts val="263"/>
        </a:spcAft>
        <a:buClr>
          <a:srgbClr val="000000"/>
        </a:buClr>
        <a:buSzPct val="100000"/>
        <a:buFont typeface="Times New Roman" pitchFamily="18" charset="0"/>
        <a:defRPr>
          <a:solidFill>
            <a:srgbClr val="000000"/>
          </a:solidFill>
          <a:latin typeface="+mn-lt"/>
          <a:ea typeface="+mn-ea"/>
          <a:cs typeface="+mn-cs"/>
        </a:defRPr>
      </a:lvl5pPr>
      <a:lvl6pPr marL="2280994" indent="-207363" algn="l" defTabSz="4075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6pPr>
      <a:lvl7pPr marL="2695720" indent="-207363" algn="l" defTabSz="4075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7pPr>
      <a:lvl8pPr marL="3110446" indent="-207363" algn="l" defTabSz="4075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8pPr>
      <a:lvl9pPr marL="3525172" indent="-207363" algn="l" defTabSz="4075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320" tIns="45663" rIns="91320" bIns="45663" numCol="1" anchor="ctr" anchorCtr="0" compatLnSpc="1">
            <a:prstTxWarp prst="textNoShape">
              <a:avLst/>
            </a:prstTxWarp>
          </a:bodyPr>
          <a:lstStyle/>
          <a:p>
            <a:pPr lvl="0"/>
            <a:r>
              <a:rPr lang="en-US" smtClean="0"/>
              <a:t>Click to edit Master title style</a:t>
            </a:r>
          </a:p>
        </p:txBody>
      </p:sp>
      <p:sp>
        <p:nvSpPr>
          <p:cNvPr id="757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320" tIns="45663" rIns="91320" bIns="4566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320" tIns="45663" rIns="91320" bIns="45663" rtlCol="0" anchor="ctr"/>
          <a:lstStyle>
            <a:lvl1pPr algn="l" defTabSz="913264" fontAlgn="auto">
              <a:spcBef>
                <a:spcPts val="0"/>
              </a:spcBef>
              <a:spcAft>
                <a:spcPts val="0"/>
              </a:spcAft>
              <a:defRPr sz="1200">
                <a:solidFill>
                  <a:schemeClr val="tx1">
                    <a:tint val="75000"/>
                  </a:schemeClr>
                </a:solidFill>
                <a:latin typeface="+mn-lt"/>
              </a:defRPr>
            </a:lvl1pPr>
          </a:lstStyle>
          <a:p>
            <a:pPr>
              <a:defRPr/>
            </a:pPr>
            <a:fld id="{3C1BF7D5-BA49-49EC-B38C-ED04840EAE89}" type="datetimeFigureOut">
              <a:rPr lang="en-US"/>
              <a:pPr>
                <a:defRPr/>
              </a:pPr>
              <a:t>10/15/2014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20" tIns="45663" rIns="91320" bIns="45663" rtlCol="0" anchor="ctr"/>
          <a:lstStyle>
            <a:lvl1pPr algn="ctr" defTabSz="913264"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20" tIns="45663" rIns="91320" bIns="45663" rtlCol="0" anchor="ctr"/>
          <a:lstStyle>
            <a:lvl1pPr algn="r" defTabSz="913264" fontAlgn="auto">
              <a:spcBef>
                <a:spcPts val="0"/>
              </a:spcBef>
              <a:spcAft>
                <a:spcPts val="0"/>
              </a:spcAft>
              <a:defRPr sz="1200">
                <a:solidFill>
                  <a:schemeClr val="tx1">
                    <a:tint val="75000"/>
                  </a:schemeClr>
                </a:solidFill>
                <a:latin typeface="+mn-lt"/>
              </a:defRPr>
            </a:lvl1pPr>
          </a:lstStyle>
          <a:p>
            <a:pPr>
              <a:defRPr/>
            </a:pPr>
            <a:fld id="{854C9F26-0DFC-444C-89E4-9BA6E287AE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9" r:id="rId1"/>
    <p:sldLayoutId id="2147483798" r:id="rId2"/>
    <p:sldLayoutId id="2147483797" r:id="rId3"/>
    <p:sldLayoutId id="2147483796" r:id="rId4"/>
    <p:sldLayoutId id="2147483795" r:id="rId5"/>
    <p:sldLayoutId id="2147483794" r:id="rId6"/>
    <p:sldLayoutId id="2147483793" r:id="rId7"/>
    <p:sldLayoutId id="2147483792" r:id="rId8"/>
    <p:sldLayoutId id="2147483791" r:id="rId9"/>
    <p:sldLayoutId id="2147483790" r:id="rId10"/>
    <p:sldLayoutId id="2147483789" r:id="rId11"/>
  </p:sldLayoutIdLst>
  <p:txStyles>
    <p:titleStyle>
      <a:lvl1pPr algn="ctr" defTabSz="912813" rtl="0" eaLnBrk="0" fontAlgn="base" hangingPunct="0">
        <a:spcBef>
          <a:spcPct val="0"/>
        </a:spcBef>
        <a:spcAft>
          <a:spcPct val="0"/>
        </a:spcAft>
        <a:defRPr sz="44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a:solidFill>
            <a:schemeClr val="tx1"/>
          </a:solidFill>
          <a:latin typeface="+mn-lt"/>
        </a:defRPr>
      </a:lvl2pPr>
      <a:lvl3pPr marL="1141413" indent="-227013" algn="l" defTabSz="912813" rtl="0" eaLnBrk="0" fontAlgn="base" hangingPunct="0">
        <a:spcBef>
          <a:spcPct val="20000"/>
        </a:spcBef>
        <a:spcAft>
          <a:spcPct val="0"/>
        </a:spcAft>
        <a:buFont typeface="Arial" charset="0"/>
        <a:buChar char="•"/>
        <a:defRPr sz="2400">
          <a:solidFill>
            <a:schemeClr val="tx1"/>
          </a:solidFill>
          <a:latin typeface="+mn-lt"/>
        </a:defRPr>
      </a:lvl3pPr>
      <a:lvl4pPr marL="1597025" indent="-227013" algn="l" defTabSz="912813" rtl="0" eaLnBrk="0" fontAlgn="base" hangingPunct="0">
        <a:spcBef>
          <a:spcPct val="20000"/>
        </a:spcBef>
        <a:spcAft>
          <a:spcPct val="0"/>
        </a:spcAft>
        <a:buFont typeface="Arial" charset="0"/>
        <a:buChar char="–"/>
        <a:defRPr sz="2000">
          <a:solidFill>
            <a:schemeClr val="tx1"/>
          </a:solidFill>
          <a:latin typeface="+mn-lt"/>
        </a:defRPr>
      </a:lvl4pPr>
      <a:lvl5pPr marL="2054225" indent="-227013" algn="l" defTabSz="912813" rtl="0" eaLnBrk="0" fontAlgn="base" hangingPunct="0">
        <a:spcBef>
          <a:spcPct val="20000"/>
        </a:spcBef>
        <a:spcAft>
          <a:spcPct val="0"/>
        </a:spcAft>
        <a:buFont typeface="Arial" charset="0"/>
        <a:buChar char="»"/>
        <a:defRPr sz="2000">
          <a:solidFill>
            <a:schemeClr val="tx1"/>
          </a:solidFill>
          <a:latin typeface="+mn-lt"/>
        </a:defRPr>
      </a:lvl5pPr>
      <a:lvl6pPr marL="2511425" indent="-227013" algn="l" defTabSz="912813" rtl="0" fontAlgn="base">
        <a:spcBef>
          <a:spcPct val="20000"/>
        </a:spcBef>
        <a:spcAft>
          <a:spcPct val="0"/>
        </a:spcAft>
        <a:buFont typeface="Arial" charset="0"/>
        <a:buChar char="»"/>
        <a:defRPr sz="2000">
          <a:solidFill>
            <a:schemeClr val="tx1"/>
          </a:solidFill>
          <a:latin typeface="+mn-lt"/>
        </a:defRPr>
      </a:lvl6pPr>
      <a:lvl7pPr marL="2968625" indent="-227013" algn="l" defTabSz="912813" rtl="0" fontAlgn="base">
        <a:spcBef>
          <a:spcPct val="20000"/>
        </a:spcBef>
        <a:spcAft>
          <a:spcPct val="0"/>
        </a:spcAft>
        <a:buFont typeface="Arial" charset="0"/>
        <a:buChar char="»"/>
        <a:defRPr sz="2000">
          <a:solidFill>
            <a:schemeClr val="tx1"/>
          </a:solidFill>
          <a:latin typeface="+mn-lt"/>
        </a:defRPr>
      </a:lvl7pPr>
      <a:lvl8pPr marL="3425825" indent="-227013" algn="l" defTabSz="912813" rtl="0" fontAlgn="base">
        <a:spcBef>
          <a:spcPct val="20000"/>
        </a:spcBef>
        <a:spcAft>
          <a:spcPct val="0"/>
        </a:spcAft>
        <a:buFont typeface="Arial" charset="0"/>
        <a:buChar char="»"/>
        <a:defRPr sz="2000">
          <a:solidFill>
            <a:schemeClr val="tx1"/>
          </a:solidFill>
          <a:latin typeface="+mn-lt"/>
        </a:defRPr>
      </a:lvl8pPr>
      <a:lvl9pPr marL="3883025" indent="-227013" algn="l" defTabSz="912813"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2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34.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5.xml"/><Relationship Id="rId1" Type="http://schemas.openxmlformats.org/officeDocument/2006/relationships/slideLayout" Target="../slideLayouts/slideLayout69.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69.xml"/><Relationship Id="rId4" Type="http://schemas.openxmlformats.org/officeDocument/2006/relationships/image" Target="../media/image38.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e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8.xml"/><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4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39.xml"/><Relationship Id="rId7"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40.xml"/><Relationship Id="rId7"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7.bin"/><Relationship Id="rId3" Type="http://schemas.openxmlformats.org/officeDocument/2006/relationships/notesSlide" Target="../notesSlides/notesSlide42.xml"/><Relationship Id="rId7" Type="http://schemas.openxmlformats.org/officeDocument/2006/relationships/image" Target="../media/image59.png"/><Relationship Id="rId12" Type="http://schemas.openxmlformats.org/officeDocument/2006/relationships/oleObject" Target="../embeddings/oleObject6.bin"/><Relationship Id="rId2" Type="http://schemas.openxmlformats.org/officeDocument/2006/relationships/slideLayout" Target="../slideLayouts/slideLayout7.xml"/><Relationship Id="rId16" Type="http://schemas.openxmlformats.org/officeDocument/2006/relationships/oleObject" Target="../embeddings/oleObject10.bin"/><Relationship Id="rId1" Type="http://schemas.openxmlformats.org/officeDocument/2006/relationships/vmlDrawing" Target="../drawings/vmlDrawing6.vml"/><Relationship Id="rId6" Type="http://schemas.openxmlformats.org/officeDocument/2006/relationships/image" Target="../media/image58.wmf"/><Relationship Id="rId11" Type="http://schemas.openxmlformats.org/officeDocument/2006/relationships/image" Target="../media/image63.wmf"/><Relationship Id="rId5" Type="http://schemas.openxmlformats.org/officeDocument/2006/relationships/image" Target="../media/image57.wmf"/><Relationship Id="rId15" Type="http://schemas.openxmlformats.org/officeDocument/2006/relationships/oleObject" Target="../embeddings/oleObject9.bin"/><Relationship Id="rId10" Type="http://schemas.openxmlformats.org/officeDocument/2006/relationships/image" Target="../media/image62.png"/><Relationship Id="rId4" Type="http://schemas.openxmlformats.org/officeDocument/2006/relationships/image" Target="../media/image56.wmf"/><Relationship Id="rId9" Type="http://schemas.openxmlformats.org/officeDocument/2006/relationships/image" Target="../media/image61.wmf"/><Relationship Id="rId14" Type="http://schemas.openxmlformats.org/officeDocument/2006/relationships/oleObject" Target="../embeddings/oleObject8.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52.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notesSlide" Target="../notesSlides/notesSlide43.xml"/><Relationship Id="rId7" Type="http://schemas.openxmlformats.org/officeDocument/2006/relationships/image" Target="../media/image69.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68.wmf"/><Relationship Id="rId5" Type="http://schemas.openxmlformats.org/officeDocument/2006/relationships/image" Target="../media/image67.wmf"/><Relationship Id="rId10" Type="http://schemas.openxmlformats.org/officeDocument/2006/relationships/oleObject" Target="../embeddings/oleObject12.bin"/><Relationship Id="rId4" Type="http://schemas.openxmlformats.org/officeDocument/2006/relationships/image" Target="../media/image66.wmf"/><Relationship Id="rId9" Type="http://schemas.openxmlformats.org/officeDocument/2006/relationships/image" Target="../media/image71.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marsico@molgen.mpg.d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ctrTitle"/>
          </p:nvPr>
        </p:nvSpPr>
        <p:spPr>
          <a:xfrm>
            <a:off x="685800" y="-174625"/>
            <a:ext cx="7772400" cy="1470025"/>
          </a:xfrm>
        </p:spPr>
        <p:txBody>
          <a:bodyPr/>
          <a:lstStyle/>
          <a:p>
            <a:pPr eaLnBrk="1" hangingPunct="1">
              <a:lnSpc>
                <a:spcPct val="75000"/>
              </a:lnSpc>
            </a:pPr>
            <a:r>
              <a:rPr lang="de-DE" smtClean="0"/>
              <a:t>Concepts and Introduction to RNA Bioinformatics</a:t>
            </a:r>
            <a:endParaRPr lang="en-US" smtClean="0"/>
          </a:p>
        </p:txBody>
      </p:sp>
      <p:sp>
        <p:nvSpPr>
          <p:cNvPr id="3" name="Subtitle 2"/>
          <p:cNvSpPr>
            <a:spLocks noGrp="1"/>
          </p:cNvSpPr>
          <p:nvPr>
            <p:ph type="subTitle" idx="1"/>
          </p:nvPr>
        </p:nvSpPr>
        <p:spPr>
          <a:xfrm>
            <a:off x="1371600" y="3886200"/>
            <a:ext cx="6400800" cy="1752600"/>
          </a:xfrm>
        </p:spPr>
        <p:txBody>
          <a:bodyPr rtlCol="0">
            <a:normAutofit/>
          </a:bodyPr>
          <a:lstStyle/>
          <a:p>
            <a:pPr defTabSz="913264" eaLnBrk="1" fontAlgn="auto" hangingPunct="1">
              <a:spcAft>
                <a:spcPts val="0"/>
              </a:spcAft>
              <a:buFont typeface="Arial" panose="020B0604020202020204" pitchFamily="34" charset="0"/>
              <a:buNone/>
              <a:defRPr/>
            </a:pPr>
            <a:endParaRPr lang="en-US"/>
          </a:p>
        </p:txBody>
      </p:sp>
      <p:pic>
        <p:nvPicPr>
          <p:cNvPr id="89091" name="Picture 5" descr="cell_report_coverage_reduced"/>
          <p:cNvPicPr>
            <a:picLocks noChangeAspect="1" noChangeArrowheads="1"/>
          </p:cNvPicPr>
          <p:nvPr/>
        </p:nvPicPr>
        <p:blipFill>
          <a:blip r:embed="rId3"/>
          <a:srcRect/>
          <a:stretch>
            <a:fillRect/>
          </a:stretch>
        </p:blipFill>
        <p:spPr bwMode="auto">
          <a:xfrm>
            <a:off x="534988" y="1141413"/>
            <a:ext cx="8075612" cy="5564187"/>
          </a:xfrm>
          <a:prstGeom prst="rect">
            <a:avLst/>
          </a:prstGeom>
          <a:noFill/>
          <a:ln w="9525">
            <a:noFill/>
            <a:miter lim="800000"/>
            <a:headEnd/>
            <a:tailEnd/>
          </a:ln>
        </p:spPr>
      </p:pic>
      <p:sp>
        <p:nvSpPr>
          <p:cNvPr id="89092" name="Text Box 6"/>
          <p:cNvSpPr txBox="1">
            <a:spLocks noChangeArrowheads="1"/>
          </p:cNvSpPr>
          <p:nvPr/>
        </p:nvSpPr>
        <p:spPr bwMode="auto">
          <a:xfrm>
            <a:off x="609600" y="5867400"/>
            <a:ext cx="2787650" cy="641350"/>
          </a:xfrm>
          <a:prstGeom prst="rect">
            <a:avLst/>
          </a:prstGeom>
          <a:noFill/>
          <a:ln w="9525">
            <a:noFill/>
            <a:miter lim="800000"/>
            <a:headEnd/>
            <a:tailEnd/>
          </a:ln>
        </p:spPr>
        <p:txBody>
          <a:bodyPr wrap="none">
            <a:spAutoFit/>
          </a:bodyPr>
          <a:lstStyle/>
          <a:p>
            <a:pPr defTabSz="914400"/>
            <a:r>
              <a:rPr lang="de-DE" b="1"/>
              <a:t>Annalisa Marsico</a:t>
            </a:r>
          </a:p>
          <a:p>
            <a:pPr defTabSz="914400"/>
            <a:r>
              <a:rPr lang="de-DE" b="1"/>
              <a:t>Wintersemester 2014/15</a:t>
            </a:r>
            <a:endParaRPr lang="en-US"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3"/>
          <p:cNvPicPr>
            <a:picLocks noChangeAspect="1" noChangeArrowheads="1"/>
          </p:cNvPicPr>
          <p:nvPr/>
        </p:nvPicPr>
        <p:blipFill>
          <a:blip r:embed="rId3"/>
          <a:srcRect/>
          <a:stretch>
            <a:fillRect/>
          </a:stretch>
        </p:blipFill>
        <p:spPr bwMode="auto">
          <a:xfrm>
            <a:off x="1455738" y="914400"/>
            <a:ext cx="5529262" cy="5853113"/>
          </a:xfrm>
          <a:prstGeom prst="rect">
            <a:avLst/>
          </a:prstGeom>
          <a:noFill/>
          <a:ln w="9525">
            <a:noFill/>
            <a:miter lim="800000"/>
            <a:headEnd/>
            <a:tailEnd/>
          </a:ln>
        </p:spPr>
      </p:pic>
      <p:sp>
        <p:nvSpPr>
          <p:cNvPr id="107522" name="Text Box 4"/>
          <p:cNvSpPr txBox="1">
            <a:spLocks noChangeArrowheads="1"/>
          </p:cNvSpPr>
          <p:nvPr/>
        </p:nvSpPr>
        <p:spPr bwMode="auto">
          <a:xfrm>
            <a:off x="5226050" y="6596063"/>
            <a:ext cx="3917950" cy="231775"/>
          </a:xfrm>
          <a:prstGeom prst="rect">
            <a:avLst/>
          </a:prstGeom>
          <a:noFill/>
          <a:ln w="9525">
            <a:noFill/>
            <a:miter lim="800000"/>
            <a:headEnd/>
            <a:tailEnd/>
          </a:ln>
        </p:spPr>
        <p:txBody>
          <a:bodyPr lIns="0" tIns="0" rIns="0" bIns="0"/>
          <a:lstStyle/>
          <a:p>
            <a:pPr defTabSz="414338" hangingPunct="0">
              <a:lnSpc>
                <a:spcPct val="93000"/>
              </a:lnSpc>
              <a:buClr>
                <a:srgbClr val="000000"/>
              </a:buClr>
              <a:buSzPct val="45000"/>
              <a:tabLst>
                <a:tab pos="723900" algn="l"/>
                <a:tab pos="1447800" algn="l"/>
                <a:tab pos="2171700" algn="l"/>
                <a:tab pos="2895600" algn="l"/>
                <a:tab pos="3619500" algn="l"/>
              </a:tabLst>
            </a:pPr>
            <a:r>
              <a:rPr lang="en-GB" altLang="en-US" sz="1100" b="1">
                <a:solidFill>
                  <a:srgbClr val="000000"/>
                </a:solidFill>
              </a:rPr>
              <a:t>           Amaral et al. Science 2008;319:1787-1789</a:t>
            </a:r>
          </a:p>
        </p:txBody>
      </p:sp>
      <p:sp>
        <p:nvSpPr>
          <p:cNvPr id="107523" name="Text Box 1"/>
          <p:cNvSpPr txBox="1">
            <a:spLocks noChangeArrowheads="1"/>
          </p:cNvSpPr>
          <p:nvPr/>
        </p:nvSpPr>
        <p:spPr bwMode="auto">
          <a:xfrm>
            <a:off x="304800" y="76200"/>
            <a:ext cx="8493125" cy="415925"/>
          </a:xfrm>
          <a:prstGeom prst="rect">
            <a:avLst/>
          </a:prstGeom>
          <a:noFill/>
          <a:ln w="9525">
            <a:noFill/>
            <a:miter lim="800000"/>
            <a:headEnd/>
            <a:tailEnd/>
          </a:ln>
        </p:spPr>
        <p:txBody>
          <a:bodyPr lIns="0" tIns="0" rIns="0" bIns="0"/>
          <a:lstStyle/>
          <a:p>
            <a:pPr algn="ctr" defTabSz="414338" hangingPunct="0">
              <a:lnSpc>
                <a:spcPct val="93000"/>
              </a:lnSpc>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3600" b="1">
                <a:solidFill>
                  <a:srgbClr val="000000"/>
                </a:solidFill>
                <a:latin typeface="Calibri" pitchFamily="34" charset="0"/>
              </a:rPr>
              <a:t>The Eukaryotic Genome as an RNA machine The ‘RNA world’</a:t>
            </a:r>
          </a:p>
        </p:txBody>
      </p:sp>
      <p:sp>
        <p:nvSpPr>
          <p:cNvPr id="107524" name="Line 5"/>
          <p:cNvSpPr>
            <a:spLocks noChangeShapeType="1"/>
          </p:cNvSpPr>
          <p:nvPr/>
        </p:nvSpPr>
        <p:spPr bwMode="auto">
          <a:xfrm flipH="1">
            <a:off x="2819400" y="6248400"/>
            <a:ext cx="914400" cy="228600"/>
          </a:xfrm>
          <a:prstGeom prst="line">
            <a:avLst/>
          </a:prstGeom>
          <a:noFill/>
          <a:ln w="9525">
            <a:solidFill>
              <a:schemeClr val="tx1"/>
            </a:solidFill>
            <a:round/>
            <a:headEnd/>
            <a:tailEnd/>
          </a:ln>
        </p:spPr>
        <p:txBody>
          <a:bodyPr/>
          <a:lstStyle/>
          <a:p>
            <a:endParaRPr lang="en-US"/>
          </a:p>
        </p:txBody>
      </p:sp>
      <p:sp>
        <p:nvSpPr>
          <p:cNvPr id="107525" name="Text Box 6"/>
          <p:cNvSpPr txBox="1">
            <a:spLocks noChangeArrowheads="1"/>
          </p:cNvSpPr>
          <p:nvPr/>
        </p:nvSpPr>
        <p:spPr bwMode="auto">
          <a:xfrm>
            <a:off x="1965325" y="6292850"/>
            <a:ext cx="911225" cy="366713"/>
          </a:xfrm>
          <a:prstGeom prst="rect">
            <a:avLst/>
          </a:prstGeom>
          <a:noFill/>
          <a:ln w="9525">
            <a:noFill/>
            <a:miter lim="800000"/>
            <a:headEnd/>
            <a:tailEnd/>
          </a:ln>
        </p:spPr>
        <p:txBody>
          <a:bodyPr wrap="none">
            <a:spAutoFit/>
          </a:bodyPr>
          <a:lstStyle/>
          <a:p>
            <a:pPr defTabSz="914400"/>
            <a:r>
              <a:rPr lang="de-DE">
                <a:latin typeface="Calibri" pitchFamily="34" charset="0"/>
              </a:rPr>
              <a:t>miRNAs</a:t>
            </a:r>
            <a:endParaRPr lang="en-US">
              <a:latin typeface="Calibri" pitchFamily="34" charset="0"/>
            </a:endParaRPr>
          </a:p>
        </p:txBody>
      </p:sp>
      <p:sp>
        <p:nvSpPr>
          <p:cNvPr id="107526" name="Text Box 7"/>
          <p:cNvSpPr txBox="1">
            <a:spLocks noChangeArrowheads="1"/>
          </p:cNvSpPr>
          <p:nvPr/>
        </p:nvSpPr>
        <p:spPr bwMode="auto">
          <a:xfrm>
            <a:off x="6705600" y="5272088"/>
            <a:ext cx="2195513" cy="366712"/>
          </a:xfrm>
          <a:prstGeom prst="rect">
            <a:avLst/>
          </a:prstGeom>
          <a:noFill/>
          <a:ln w="9525">
            <a:noFill/>
            <a:miter lim="800000"/>
            <a:headEnd/>
            <a:tailEnd/>
          </a:ln>
        </p:spPr>
        <p:txBody>
          <a:bodyPr wrap="none">
            <a:spAutoFit/>
          </a:bodyPr>
          <a:lstStyle/>
          <a:p>
            <a:pPr defTabSz="914400"/>
            <a:r>
              <a:rPr lang="de-DE">
                <a:latin typeface="Calibri" pitchFamily="34" charset="0"/>
              </a:rPr>
              <a:t>E(enhancer-like)RNAs</a:t>
            </a:r>
            <a:endParaRPr lang="en-US">
              <a:latin typeface="Calibri" pitchFamily="34" charset="0"/>
            </a:endParaRPr>
          </a:p>
        </p:txBody>
      </p:sp>
      <p:sp>
        <p:nvSpPr>
          <p:cNvPr id="107527" name="Line 8"/>
          <p:cNvSpPr>
            <a:spLocks noChangeShapeType="1"/>
          </p:cNvSpPr>
          <p:nvPr/>
        </p:nvSpPr>
        <p:spPr bwMode="auto">
          <a:xfrm>
            <a:off x="6400800" y="4876800"/>
            <a:ext cx="838200" cy="381000"/>
          </a:xfrm>
          <a:prstGeom prst="line">
            <a:avLst/>
          </a:prstGeom>
          <a:noFill/>
          <a:ln w="9525">
            <a:solidFill>
              <a:schemeClr val="tx1"/>
            </a:solidFill>
            <a:round/>
            <a:headEnd/>
            <a:tailEnd/>
          </a:ln>
        </p:spPr>
        <p:txBody>
          <a:bodyPr/>
          <a:lstStyle/>
          <a:p>
            <a:endParaRPr lang="en-US"/>
          </a:p>
        </p:txBody>
      </p:sp>
      <p:sp>
        <p:nvSpPr>
          <p:cNvPr id="107528" name="Line 9"/>
          <p:cNvSpPr>
            <a:spLocks noChangeShapeType="1"/>
          </p:cNvSpPr>
          <p:nvPr/>
        </p:nvSpPr>
        <p:spPr bwMode="auto">
          <a:xfrm flipV="1">
            <a:off x="6172200" y="2133600"/>
            <a:ext cx="762000" cy="457200"/>
          </a:xfrm>
          <a:prstGeom prst="line">
            <a:avLst/>
          </a:prstGeom>
          <a:noFill/>
          <a:ln w="9525">
            <a:solidFill>
              <a:schemeClr val="tx1"/>
            </a:solidFill>
            <a:round/>
            <a:headEnd/>
            <a:tailEnd/>
          </a:ln>
        </p:spPr>
        <p:txBody>
          <a:bodyPr/>
          <a:lstStyle/>
          <a:p>
            <a:endParaRPr lang="en-US"/>
          </a:p>
        </p:txBody>
      </p:sp>
      <p:sp>
        <p:nvSpPr>
          <p:cNvPr id="107529" name="Text Box 10"/>
          <p:cNvSpPr txBox="1">
            <a:spLocks noChangeArrowheads="1"/>
          </p:cNvSpPr>
          <p:nvPr/>
        </p:nvSpPr>
        <p:spPr bwMode="auto">
          <a:xfrm>
            <a:off x="6629400" y="1752600"/>
            <a:ext cx="998538" cy="366713"/>
          </a:xfrm>
          <a:prstGeom prst="rect">
            <a:avLst/>
          </a:prstGeom>
          <a:noFill/>
          <a:ln w="9525">
            <a:noFill/>
            <a:miter lim="800000"/>
            <a:headEnd/>
            <a:tailEnd/>
          </a:ln>
        </p:spPr>
        <p:txBody>
          <a:bodyPr wrap="none">
            <a:spAutoFit/>
          </a:bodyPr>
          <a:lstStyle/>
          <a:p>
            <a:pPr defTabSz="914400"/>
            <a:r>
              <a:rPr lang="de-DE">
                <a:latin typeface="Calibri" pitchFamily="34" charset="0"/>
              </a:rPr>
              <a:t>lincRNAs</a:t>
            </a:r>
            <a:endParaRPr lang="en-US">
              <a:latin typeface="Calibri" pitchFamily="34" charset="0"/>
            </a:endParaRPr>
          </a:p>
        </p:txBody>
      </p:sp>
      <p:sp>
        <p:nvSpPr>
          <p:cNvPr id="107530" name="Oval 11"/>
          <p:cNvSpPr>
            <a:spLocks noChangeArrowheads="1"/>
          </p:cNvSpPr>
          <p:nvPr/>
        </p:nvSpPr>
        <p:spPr bwMode="auto">
          <a:xfrm>
            <a:off x="2590800" y="1752600"/>
            <a:ext cx="609600" cy="381000"/>
          </a:xfrm>
          <a:prstGeom prst="ellipse">
            <a:avLst/>
          </a:prstGeom>
          <a:noFill/>
          <a:ln w="9525">
            <a:solidFill>
              <a:schemeClr val="tx1"/>
            </a:solidFill>
            <a:round/>
            <a:headEnd/>
            <a:tailEnd/>
          </a:ln>
        </p:spPr>
        <p:txBody>
          <a:bodyPr wrap="none" anchor="ctr"/>
          <a:lstStyle/>
          <a:p>
            <a:endParaRPr lang="en-US"/>
          </a:p>
        </p:txBody>
      </p:sp>
      <p:sp>
        <p:nvSpPr>
          <p:cNvPr id="107531" name="Oval 12"/>
          <p:cNvSpPr>
            <a:spLocks noChangeArrowheads="1"/>
          </p:cNvSpPr>
          <p:nvPr/>
        </p:nvSpPr>
        <p:spPr bwMode="auto">
          <a:xfrm>
            <a:off x="2209800" y="2057400"/>
            <a:ext cx="609600" cy="381000"/>
          </a:xfrm>
          <a:prstGeom prst="ellipse">
            <a:avLst/>
          </a:prstGeom>
          <a:noFill/>
          <a:ln w="9525">
            <a:solidFill>
              <a:schemeClr val="tx1"/>
            </a:solidFill>
            <a:round/>
            <a:headEnd/>
            <a:tailEnd/>
          </a:ln>
        </p:spPr>
        <p:txBody>
          <a:bodyPr wrap="none" anchor="ctr"/>
          <a:lstStyle/>
          <a:p>
            <a:endParaRPr lang="en-US"/>
          </a:p>
        </p:txBody>
      </p:sp>
      <p:sp>
        <p:nvSpPr>
          <p:cNvPr id="107532" name="Oval 13"/>
          <p:cNvSpPr>
            <a:spLocks noChangeArrowheads="1"/>
          </p:cNvSpPr>
          <p:nvPr/>
        </p:nvSpPr>
        <p:spPr bwMode="auto">
          <a:xfrm>
            <a:off x="4724400" y="3810000"/>
            <a:ext cx="609600" cy="457200"/>
          </a:xfrm>
          <a:prstGeom prst="ellipse">
            <a:avLst/>
          </a:prstGeom>
          <a:noFill/>
          <a:ln w="9525">
            <a:solidFill>
              <a:schemeClr val="tx1"/>
            </a:solidFill>
            <a:round/>
            <a:headEnd/>
            <a:tailEnd/>
          </a:ln>
        </p:spPr>
        <p:txBody>
          <a:bodyPr wrap="none" anchor="ctr"/>
          <a:lstStyle/>
          <a:p>
            <a:endParaRPr lang="en-US"/>
          </a:p>
        </p:txBody>
      </p:sp>
      <p:sp>
        <p:nvSpPr>
          <p:cNvPr id="107533" name="Line 14"/>
          <p:cNvSpPr>
            <a:spLocks noChangeShapeType="1"/>
          </p:cNvSpPr>
          <p:nvPr/>
        </p:nvSpPr>
        <p:spPr bwMode="auto">
          <a:xfrm flipV="1">
            <a:off x="5486400" y="3657600"/>
            <a:ext cx="1600200" cy="304800"/>
          </a:xfrm>
          <a:prstGeom prst="line">
            <a:avLst/>
          </a:prstGeom>
          <a:noFill/>
          <a:ln w="9525">
            <a:solidFill>
              <a:schemeClr val="tx1"/>
            </a:solidFill>
            <a:round/>
            <a:headEnd/>
            <a:tailEnd/>
          </a:ln>
        </p:spPr>
        <p:txBody>
          <a:bodyPr/>
          <a:lstStyle/>
          <a:p>
            <a:endParaRPr lang="en-US"/>
          </a:p>
        </p:txBody>
      </p:sp>
      <p:sp>
        <p:nvSpPr>
          <p:cNvPr id="107534" name="Text Box 15"/>
          <p:cNvSpPr txBox="1">
            <a:spLocks noChangeArrowheads="1"/>
          </p:cNvSpPr>
          <p:nvPr/>
        </p:nvSpPr>
        <p:spPr bwMode="auto">
          <a:xfrm>
            <a:off x="6945313" y="3321050"/>
            <a:ext cx="2122487" cy="641350"/>
          </a:xfrm>
          <a:prstGeom prst="rect">
            <a:avLst/>
          </a:prstGeom>
          <a:noFill/>
          <a:ln w="9525">
            <a:noFill/>
            <a:miter lim="800000"/>
            <a:headEnd/>
            <a:tailEnd/>
          </a:ln>
        </p:spPr>
        <p:txBody>
          <a:bodyPr wrap="none">
            <a:spAutoFit/>
          </a:bodyPr>
          <a:lstStyle/>
          <a:p>
            <a:pPr defTabSz="914400"/>
            <a:r>
              <a:rPr lang="de-DE">
                <a:latin typeface="Calibri" pitchFamily="34" charset="0"/>
              </a:rPr>
              <a:t>Promoter-associated</a:t>
            </a:r>
          </a:p>
          <a:p>
            <a:pPr defTabSz="914400"/>
            <a:r>
              <a:rPr lang="de-DE">
                <a:latin typeface="Calibri" pitchFamily="34" charset="0"/>
              </a:rPr>
              <a:t>RNAs</a:t>
            </a:r>
            <a:endParaRPr lang="en-US">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609600" y="76200"/>
            <a:ext cx="8229600" cy="1143000"/>
          </a:xfrm>
        </p:spPr>
        <p:txBody>
          <a:bodyPr/>
          <a:lstStyle/>
          <a:p>
            <a:pPr eaLnBrk="1" hangingPunct="1"/>
            <a:r>
              <a:rPr lang="de-DE" smtClean="0"/>
              <a:t>RNA backbone</a:t>
            </a:r>
            <a:endParaRPr lang="en-US" smtClean="0"/>
          </a:p>
        </p:txBody>
      </p:sp>
      <p:pic>
        <p:nvPicPr>
          <p:cNvPr id="109570" name="Content Placeholder 3"/>
          <p:cNvPicPr>
            <a:picLocks noGrp="1" noChangeAspect="1"/>
          </p:cNvPicPr>
          <p:nvPr>
            <p:ph idx="1"/>
          </p:nvPr>
        </p:nvPicPr>
        <p:blipFill>
          <a:blip r:embed="rId3"/>
          <a:srcRect/>
          <a:stretch>
            <a:fillRect/>
          </a:stretch>
        </p:blipFill>
        <p:spPr>
          <a:xfrm>
            <a:off x="152400" y="1524000"/>
            <a:ext cx="2809875" cy="4525963"/>
          </a:xfrm>
        </p:spPr>
      </p:pic>
      <p:pic>
        <p:nvPicPr>
          <p:cNvPr id="109571" name="Picture 4"/>
          <p:cNvPicPr>
            <a:picLocks noChangeAspect="1"/>
          </p:cNvPicPr>
          <p:nvPr/>
        </p:nvPicPr>
        <p:blipFill>
          <a:blip r:embed="rId4"/>
          <a:srcRect/>
          <a:stretch>
            <a:fillRect/>
          </a:stretch>
        </p:blipFill>
        <p:spPr bwMode="auto">
          <a:xfrm>
            <a:off x="3124200" y="1739900"/>
            <a:ext cx="5924550" cy="3327400"/>
          </a:xfrm>
          <a:prstGeom prst="rect">
            <a:avLst/>
          </a:prstGeom>
          <a:noFill/>
          <a:ln w="9525">
            <a:noFill/>
            <a:miter lim="800000"/>
            <a:headEnd/>
            <a:tailEnd/>
          </a:ln>
        </p:spPr>
      </p:pic>
      <p:sp>
        <p:nvSpPr>
          <p:cNvPr id="109572" name="Text Box 5"/>
          <p:cNvSpPr txBox="1">
            <a:spLocks noChangeArrowheads="1"/>
          </p:cNvSpPr>
          <p:nvPr/>
        </p:nvSpPr>
        <p:spPr bwMode="auto">
          <a:xfrm>
            <a:off x="288925" y="6056313"/>
            <a:ext cx="7562850" cy="366712"/>
          </a:xfrm>
          <a:prstGeom prst="rect">
            <a:avLst/>
          </a:prstGeom>
          <a:noFill/>
          <a:ln w="9525">
            <a:noFill/>
            <a:miter lim="800000"/>
            <a:headEnd/>
            <a:tailEnd/>
          </a:ln>
        </p:spPr>
        <p:txBody>
          <a:bodyPr wrap="none">
            <a:spAutoFit/>
          </a:bodyPr>
          <a:lstStyle/>
          <a:p>
            <a:pPr defTabSz="914400"/>
            <a:r>
              <a:rPr lang="de-DE"/>
              <a:t>Secondary structure: set of base pairs which can be mapped into a plane</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1"/>
          <p:cNvSpPr txBox="1">
            <a:spLocks noChangeArrowheads="1"/>
          </p:cNvSpPr>
          <p:nvPr/>
        </p:nvSpPr>
        <p:spPr bwMode="auto">
          <a:xfrm>
            <a:off x="325438" y="152400"/>
            <a:ext cx="8493125" cy="415925"/>
          </a:xfrm>
          <a:prstGeom prst="rect">
            <a:avLst/>
          </a:prstGeom>
          <a:noFill/>
          <a:ln w="9525">
            <a:noFill/>
            <a:miter lim="800000"/>
            <a:headEnd/>
            <a:tailEnd/>
          </a:ln>
        </p:spPr>
        <p:txBody>
          <a:bodyPr lIns="0" tIns="0" rIns="0" bIns="0"/>
          <a:lstStyle/>
          <a:p>
            <a:pPr algn="ctr" defTabSz="412750" hangingPunct="0">
              <a:lnSpc>
                <a:spcPct val="93000"/>
              </a:lnSpc>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3000" b="1">
                <a:solidFill>
                  <a:srgbClr val="000000"/>
                </a:solidFill>
                <a:latin typeface="Calibri" pitchFamily="34" charset="0"/>
              </a:rPr>
              <a:t>The complexity of transcription of protein-coding (blue) and noncoding (red) RNA sequences.</a:t>
            </a:r>
            <a:r>
              <a:rPr lang="en-GB" altLang="en-US" sz="1500" b="1">
                <a:solidFill>
                  <a:srgbClr val="000000"/>
                </a:solidFill>
              </a:rPr>
              <a:t> </a:t>
            </a:r>
          </a:p>
        </p:txBody>
      </p:sp>
      <p:pic>
        <p:nvPicPr>
          <p:cNvPr id="111618" name="Picture 3"/>
          <p:cNvPicPr>
            <a:picLocks noChangeAspect="1" noChangeArrowheads="1"/>
          </p:cNvPicPr>
          <p:nvPr/>
        </p:nvPicPr>
        <p:blipFill>
          <a:blip r:embed="rId3"/>
          <a:srcRect/>
          <a:stretch>
            <a:fillRect/>
          </a:stretch>
        </p:blipFill>
        <p:spPr bwMode="auto">
          <a:xfrm>
            <a:off x="684213" y="979488"/>
            <a:ext cx="7781925" cy="4892675"/>
          </a:xfrm>
          <a:prstGeom prst="rect">
            <a:avLst/>
          </a:prstGeom>
          <a:noFill/>
          <a:ln w="9525">
            <a:noFill/>
            <a:miter lim="800000"/>
            <a:headEnd/>
            <a:tailEnd/>
          </a:ln>
        </p:spPr>
      </p:pic>
      <p:sp>
        <p:nvSpPr>
          <p:cNvPr id="111619" name="Text Box 4"/>
          <p:cNvSpPr txBox="1">
            <a:spLocks noChangeArrowheads="1"/>
          </p:cNvSpPr>
          <p:nvPr/>
        </p:nvSpPr>
        <p:spPr bwMode="auto">
          <a:xfrm>
            <a:off x="5105400" y="6494463"/>
            <a:ext cx="3917950" cy="231775"/>
          </a:xfrm>
          <a:prstGeom prst="rect">
            <a:avLst/>
          </a:prstGeom>
          <a:noFill/>
          <a:ln w="9525">
            <a:noFill/>
            <a:miter lim="800000"/>
            <a:headEnd/>
            <a:tailEnd/>
          </a:ln>
        </p:spPr>
        <p:txBody>
          <a:bodyPr lIns="0" tIns="0" rIns="0" bIns="0"/>
          <a:lstStyle/>
          <a:p>
            <a:pPr defTabSz="412750" hangingPunct="0">
              <a:lnSpc>
                <a:spcPct val="93000"/>
              </a:lnSpc>
              <a:buClr>
                <a:srgbClr val="000000"/>
              </a:buClr>
              <a:buSzPct val="45000"/>
              <a:tabLst>
                <a:tab pos="723900" algn="l"/>
                <a:tab pos="1447800" algn="l"/>
                <a:tab pos="2171700" algn="l"/>
                <a:tab pos="2895600" algn="l"/>
                <a:tab pos="3619500" algn="l"/>
              </a:tabLst>
            </a:pPr>
            <a:r>
              <a:rPr lang="en-GB" altLang="en-US" sz="1100" b="1">
                <a:solidFill>
                  <a:srgbClr val="000000"/>
                </a:solidFill>
              </a:rPr>
              <a:t>J S Mattick Science 2005;309:1527-1528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3"/>
          <p:cNvPicPr>
            <a:picLocks noChangeAspect="1" noChangeArrowheads="1"/>
          </p:cNvPicPr>
          <p:nvPr/>
        </p:nvPicPr>
        <p:blipFill>
          <a:blip r:embed="rId3"/>
          <a:srcRect/>
          <a:stretch>
            <a:fillRect/>
          </a:stretch>
        </p:blipFill>
        <p:spPr bwMode="auto">
          <a:xfrm>
            <a:off x="0" y="0"/>
            <a:ext cx="0" cy="0"/>
          </a:xfrm>
          <a:prstGeom prst="rect">
            <a:avLst/>
          </a:prstGeom>
          <a:noFill/>
          <a:ln w="9525">
            <a:noFill/>
            <a:round/>
            <a:headEnd/>
            <a:tailEnd/>
          </a:ln>
        </p:spPr>
      </p:pic>
      <p:pic>
        <p:nvPicPr>
          <p:cNvPr id="113666" name="Picture 2"/>
          <p:cNvPicPr>
            <a:picLocks noChangeAspect="1" noChangeArrowheads="1"/>
          </p:cNvPicPr>
          <p:nvPr/>
        </p:nvPicPr>
        <p:blipFill>
          <a:blip r:embed="rId4"/>
          <a:srcRect/>
          <a:stretch>
            <a:fillRect/>
          </a:stretch>
        </p:blipFill>
        <p:spPr bwMode="auto">
          <a:xfrm>
            <a:off x="914400" y="1219200"/>
            <a:ext cx="7239000" cy="5427663"/>
          </a:xfrm>
          <a:prstGeom prst="rect">
            <a:avLst/>
          </a:prstGeom>
          <a:noFill/>
          <a:ln w="9525">
            <a:noFill/>
            <a:miter lim="800000"/>
            <a:headEnd/>
            <a:tailEnd/>
          </a:ln>
        </p:spPr>
      </p:pic>
      <p:sp>
        <p:nvSpPr>
          <p:cNvPr id="113667" name="Rectangle 4"/>
          <p:cNvSpPr>
            <a:spLocks noChangeArrowheads="1"/>
          </p:cNvSpPr>
          <p:nvPr/>
        </p:nvSpPr>
        <p:spPr bwMode="auto">
          <a:xfrm>
            <a:off x="685800" y="1143000"/>
            <a:ext cx="4572000" cy="609600"/>
          </a:xfrm>
          <a:prstGeom prst="rect">
            <a:avLst/>
          </a:prstGeom>
          <a:solidFill>
            <a:schemeClr val="bg1"/>
          </a:solidFill>
          <a:ln w="9525">
            <a:noFill/>
            <a:miter lim="800000"/>
            <a:headEnd/>
            <a:tailEnd/>
          </a:ln>
        </p:spPr>
        <p:txBody>
          <a:bodyPr wrap="none" anchor="ctr"/>
          <a:lstStyle/>
          <a:p>
            <a:endParaRPr lang="en-US"/>
          </a:p>
        </p:txBody>
      </p:sp>
      <p:sp>
        <p:nvSpPr>
          <p:cNvPr id="113668" name="Text Box 1"/>
          <p:cNvSpPr txBox="1">
            <a:spLocks noChangeArrowheads="1"/>
          </p:cNvSpPr>
          <p:nvPr/>
        </p:nvSpPr>
        <p:spPr bwMode="auto">
          <a:xfrm>
            <a:off x="228600" y="304800"/>
            <a:ext cx="8493125" cy="415925"/>
          </a:xfrm>
          <a:prstGeom prst="rect">
            <a:avLst/>
          </a:prstGeom>
          <a:noFill/>
          <a:ln w="9525">
            <a:noFill/>
            <a:miter lim="800000"/>
            <a:headEnd/>
            <a:tailEnd/>
          </a:ln>
        </p:spPr>
        <p:txBody>
          <a:bodyPr lIns="0" tIns="0" rIns="0" bIns="0"/>
          <a:lstStyle/>
          <a:p>
            <a:pPr algn="ctr" defTabSz="412750" hangingPunct="0">
              <a:lnSpc>
                <a:spcPct val="93000"/>
              </a:lnSpc>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4000">
                <a:solidFill>
                  <a:srgbClr val="000000"/>
                </a:solidFill>
                <a:latin typeface="Calibri" pitchFamily="34" charset="0"/>
                <a:ea typeface="msgothic"/>
                <a:cs typeface="msgothic"/>
              </a:rPr>
              <a:t>Non-coding RNAs: hot stuff</a:t>
            </a:r>
            <a:endParaRPr lang="en-GB" altLang="en-US" sz="4000">
              <a:solidFill>
                <a:srgbClr val="000000"/>
              </a:solidFill>
              <a:ea typeface="msgothic"/>
              <a:cs typeface="msgothic"/>
            </a:endParaRPr>
          </a:p>
        </p:txBody>
      </p:sp>
      <p:sp>
        <p:nvSpPr>
          <p:cNvPr id="113669" name="Oval 6"/>
          <p:cNvSpPr>
            <a:spLocks noChangeArrowheads="1"/>
          </p:cNvSpPr>
          <p:nvPr/>
        </p:nvSpPr>
        <p:spPr bwMode="auto">
          <a:xfrm>
            <a:off x="3276600" y="2438400"/>
            <a:ext cx="609600" cy="228600"/>
          </a:xfrm>
          <a:prstGeom prst="ellipse">
            <a:avLst/>
          </a:prstGeom>
          <a:noFill/>
          <a:ln w="15875">
            <a:solidFill>
              <a:srgbClr val="FF0000"/>
            </a:solidFill>
            <a:round/>
            <a:headEnd/>
            <a:tailEnd/>
          </a:ln>
        </p:spPr>
        <p:txBody>
          <a:bodyPr wrap="none" anchor="ctr"/>
          <a:lstStyle/>
          <a:p>
            <a:endParaRPr lang="en-US"/>
          </a:p>
        </p:txBody>
      </p:sp>
      <p:sp>
        <p:nvSpPr>
          <p:cNvPr id="113670" name="Line 7"/>
          <p:cNvSpPr>
            <a:spLocks noChangeShapeType="1"/>
          </p:cNvSpPr>
          <p:nvPr/>
        </p:nvSpPr>
        <p:spPr bwMode="auto">
          <a:xfrm flipV="1">
            <a:off x="3962400" y="1524000"/>
            <a:ext cx="2286000" cy="914400"/>
          </a:xfrm>
          <a:prstGeom prst="line">
            <a:avLst/>
          </a:prstGeom>
          <a:noFill/>
          <a:ln w="15875">
            <a:solidFill>
              <a:srgbClr val="FF0000"/>
            </a:solidFill>
            <a:round/>
            <a:headEnd/>
            <a:tailEnd/>
          </a:ln>
        </p:spPr>
        <p:txBody>
          <a:bodyPr/>
          <a:lstStyle/>
          <a:p>
            <a:endParaRPr lang="en-US"/>
          </a:p>
        </p:txBody>
      </p:sp>
      <p:sp>
        <p:nvSpPr>
          <p:cNvPr id="113671" name="Text Box 8"/>
          <p:cNvSpPr txBox="1">
            <a:spLocks noChangeArrowheads="1"/>
          </p:cNvSpPr>
          <p:nvPr/>
        </p:nvSpPr>
        <p:spPr bwMode="auto">
          <a:xfrm>
            <a:off x="6384925" y="1263650"/>
            <a:ext cx="2511425" cy="641350"/>
          </a:xfrm>
          <a:prstGeom prst="rect">
            <a:avLst/>
          </a:prstGeom>
          <a:noFill/>
          <a:ln w="9525">
            <a:noFill/>
            <a:miter lim="800000"/>
            <a:headEnd/>
            <a:tailEnd/>
          </a:ln>
        </p:spPr>
        <p:txBody>
          <a:bodyPr wrap="none">
            <a:spAutoFit/>
          </a:bodyPr>
          <a:lstStyle/>
          <a:p>
            <a:pPr defTabSz="914400"/>
            <a:r>
              <a:rPr lang="de-DE">
                <a:solidFill>
                  <a:srgbClr val="FF0000"/>
                </a:solidFill>
                <a:latin typeface="Calibri" pitchFamily="34" charset="0"/>
              </a:rPr>
              <a:t>Nobel Prize in Physiology</a:t>
            </a:r>
          </a:p>
          <a:p>
            <a:pPr defTabSz="914400"/>
            <a:r>
              <a:rPr lang="de-DE">
                <a:solidFill>
                  <a:srgbClr val="FF0000"/>
                </a:solidFill>
                <a:latin typeface="Calibri" pitchFamily="34" charset="0"/>
              </a:rPr>
              <a:t>or Medicine 2006</a:t>
            </a:r>
            <a:endParaRPr lang="en-US">
              <a:solidFill>
                <a:srgbClr val="FF0000"/>
              </a:solidFill>
              <a:latin typeface="Calibri" pitchFamily="34" charset="0"/>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idx="4294967295"/>
          </p:nvPr>
        </p:nvSpPr>
        <p:spPr>
          <a:xfrm>
            <a:off x="457200" y="76200"/>
            <a:ext cx="8229600" cy="1143000"/>
          </a:xfrm>
        </p:spPr>
        <p:txBody>
          <a:bodyPr/>
          <a:lstStyle/>
          <a:p>
            <a:pPr eaLnBrk="1" hangingPunct="1"/>
            <a:r>
              <a:rPr lang="de-DE" sz="4000" smtClean="0"/>
              <a:t>Research in RNA Bioinformatics past and perspectives -I</a:t>
            </a:r>
            <a:endParaRPr lang="en-US" sz="4000" smtClean="0"/>
          </a:p>
        </p:txBody>
      </p:sp>
      <p:sp>
        <p:nvSpPr>
          <p:cNvPr id="4" name="Content Placeholder 2"/>
          <p:cNvSpPr>
            <a:spLocks noGrp="1"/>
          </p:cNvSpPr>
          <p:nvPr>
            <p:ph idx="4294967295"/>
          </p:nvPr>
        </p:nvSpPr>
        <p:spPr>
          <a:xfrm>
            <a:off x="457200" y="1600200"/>
            <a:ext cx="8458200" cy="4525963"/>
          </a:xfrm>
        </p:spPr>
        <p:txBody>
          <a:bodyPr/>
          <a:lstStyle/>
          <a:p>
            <a:pPr marL="609600" indent="-609600" eaLnBrk="1" hangingPunct="1">
              <a:buFont typeface="Arial" charset="0"/>
              <a:buAutoNum type="arabicPeriod"/>
            </a:pPr>
            <a:r>
              <a:rPr lang="de-DE" sz="1800" smtClean="0"/>
              <a:t>Initially focus on folding of single RNA molecules, but further improvements:</a:t>
            </a:r>
          </a:p>
          <a:p>
            <a:pPr marL="990600" lvl="1" indent="-533400" eaLnBrk="1" hangingPunct="1"/>
            <a:r>
              <a:rPr lang="de-DE" sz="1600" smtClean="0"/>
              <a:t>Nussinov algorithm</a:t>
            </a:r>
          </a:p>
          <a:p>
            <a:pPr marL="990600" lvl="1" indent="-533400" eaLnBrk="1" hangingPunct="1"/>
            <a:r>
              <a:rPr lang="de-DE" sz="1600" smtClean="0"/>
              <a:t>Zuker algorithm and partition function</a:t>
            </a:r>
          </a:p>
          <a:p>
            <a:pPr marL="990600" lvl="1" indent="-533400" eaLnBrk="1" hangingPunct="1"/>
            <a:r>
              <a:rPr lang="de-DE" sz="1600" smtClean="0"/>
              <a:t>Fold many sequence togehter -&gt; exploiting comparative information</a:t>
            </a:r>
          </a:p>
          <a:p>
            <a:pPr marL="990600" lvl="1" indent="-533400" eaLnBrk="1" hangingPunct="1"/>
            <a:r>
              <a:rPr lang="de-DE" sz="1600" smtClean="0"/>
              <a:t>More complex models for finding RNA motifs</a:t>
            </a:r>
          </a:p>
          <a:p>
            <a:pPr marL="990600" lvl="1" indent="-533400" eaLnBrk="1" hangingPunct="1"/>
            <a:r>
              <a:rPr lang="de-DE" sz="1600" smtClean="0"/>
              <a:t>Functional motifs /3D folding instead of only secondary structure</a:t>
            </a:r>
          </a:p>
          <a:p>
            <a:pPr marL="990600" lvl="1" indent="-533400" eaLnBrk="1" hangingPunct="1"/>
            <a:endParaRPr lang="de-DE" sz="1600" smtClean="0"/>
          </a:p>
          <a:p>
            <a:pPr marL="609600" indent="-609600" eaLnBrk="1" hangingPunct="1">
              <a:buFont typeface="Arial" charset="0"/>
              <a:buAutoNum type="arabicPeriod"/>
            </a:pPr>
            <a:r>
              <a:rPr lang="de-DE" sz="1800" smtClean="0"/>
              <a:t>Searching for ncRNAs</a:t>
            </a:r>
          </a:p>
          <a:p>
            <a:pPr marL="990600" lvl="1" indent="-533400" eaLnBrk="1" hangingPunct="1">
              <a:buFont typeface="Arial" charset="0"/>
              <a:buAutoNum type="arabicPeriod"/>
            </a:pPr>
            <a:endParaRPr lang="de-DE" sz="1200" smtClean="0"/>
          </a:p>
          <a:p>
            <a:pPr marL="609600" indent="-609600" eaLnBrk="1" hangingPunct="1">
              <a:buFont typeface="Arial" charset="0"/>
              <a:buAutoNum type="arabicPeriod"/>
            </a:pPr>
            <a:r>
              <a:rPr lang="de-DE" sz="1800" smtClean="0"/>
              <a:t>miRNA identification </a:t>
            </a:r>
          </a:p>
          <a:p>
            <a:pPr marL="609600" indent="-609600" eaLnBrk="1" hangingPunct="1">
              <a:buFont typeface="Arial" charset="0"/>
              <a:buAutoNum type="arabicPeriod"/>
            </a:pPr>
            <a:endParaRPr lang="de-DE" sz="1200" smtClean="0"/>
          </a:p>
          <a:p>
            <a:pPr marL="609600" indent="-609600" eaLnBrk="1" hangingPunct="1">
              <a:buFont typeface="Arial" charset="0"/>
              <a:buAutoNum type="arabicPeriod"/>
            </a:pPr>
            <a:r>
              <a:rPr lang="de-DE" sz="1800" smtClean="0"/>
              <a:t>lncRNA (~13000 in the human genome) new challenge: poorly annotated, poorly conserved, strucures unkown</a:t>
            </a:r>
          </a:p>
          <a:p>
            <a:pPr marL="609600" indent="-609600" eaLnBrk="1" hangingPunct="1">
              <a:buFont typeface="Arial" charset="0"/>
              <a:buAutoNum type="arabicPeriod"/>
            </a:pPr>
            <a:r>
              <a:rPr lang="de-DE" sz="1800" smtClean="0"/>
              <a:t>Focus RNA-RNA interactions and RNA-protein interactions</a:t>
            </a:r>
          </a:p>
          <a:p>
            <a:pPr marL="990600" lvl="1" indent="-533400" eaLnBrk="1" hangingPunct="1">
              <a:buFont typeface="Arial" charset="0"/>
              <a:buAutoNum type="arabicPeriod"/>
            </a:pPr>
            <a:r>
              <a:rPr lang="de-DE" sz="1600" smtClean="0"/>
              <a:t>miRNA target prediction</a:t>
            </a:r>
          </a:p>
          <a:p>
            <a:pPr marL="990600" lvl="1" indent="-533400" eaLnBrk="1" hangingPunct="1">
              <a:buFont typeface="Arial" charset="0"/>
              <a:buAutoNum type="arabicPeriod"/>
            </a:pPr>
            <a:r>
              <a:rPr lang="de-DE" sz="1600" smtClean="0"/>
              <a:t>lncRNA target prediction (indirect methods)</a:t>
            </a:r>
          </a:p>
          <a:p>
            <a:pPr marL="990600" lvl="1" indent="-533400" eaLnBrk="1" hangingPunct="1">
              <a:buFont typeface="Arial" charset="0"/>
              <a:buAutoNum type="arabicPeriod"/>
            </a:pPr>
            <a:r>
              <a:rPr lang="de-DE" sz="1600" smtClean="0"/>
              <a:t>RNA Binding Proteins (RBPs)</a:t>
            </a:r>
          </a:p>
          <a:p>
            <a:pPr marL="609600" indent="-609600" eaLnBrk="1" hangingPunct="1">
              <a:buFont typeface="Arial" charset="0"/>
              <a:buNone/>
            </a:pPr>
            <a:endParaRPr lang="de-DE" sz="1800" smtClean="0"/>
          </a:p>
          <a:p>
            <a:pPr marL="990600" lvl="1" indent="-533400" eaLnBrk="1" hangingPunct="1"/>
            <a:endParaRPr lang="de-DE" sz="1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xEl>
                                              <p:pRg st="9" end="9"/>
                                            </p:txEl>
                                          </p:spTgt>
                                        </p:tgtEl>
                                        <p:attrNameLst>
                                          <p:attrName>style.opacity</p:attrName>
                                        </p:attrNameLst>
                                      </p:cBhvr>
                                      <p:to>
                                        <p:strVal val="0.25"/>
                                      </p:to>
                                    </p:set>
                                    <p:animEffect filter="image" prLst="opacity: 0.25">
                                      <p:cBhvr rctx="IE">
                                        <p:cTn id="7" dur="indefinite"/>
                                        <p:tgtEl>
                                          <p:spTgt spid="4">
                                            <p:txEl>
                                              <p:pRg st="9" end="9"/>
                                            </p:txEl>
                                          </p:spTgt>
                                        </p:tgtEl>
                                      </p:cBhvr>
                                    </p:animEffect>
                                  </p:childTnLst>
                                </p:cTn>
                              </p:par>
                              <p:par>
                                <p:cTn id="8" presetID="9" presetClass="emph" presetSubtype="0" nodeType="withEffect">
                                  <p:stCondLst>
                                    <p:cond delay="0"/>
                                  </p:stCondLst>
                                  <p:childTnLst>
                                    <p:set>
                                      <p:cBhvr rctx="PPT">
                                        <p:cTn id="9" dur="indefinite"/>
                                        <p:tgtEl>
                                          <p:spTgt spid="4">
                                            <p:txEl>
                                              <p:pRg st="11" end="11"/>
                                            </p:txEl>
                                          </p:spTgt>
                                        </p:tgtEl>
                                        <p:attrNameLst>
                                          <p:attrName>style.opacity</p:attrName>
                                        </p:attrNameLst>
                                      </p:cBhvr>
                                      <p:to>
                                        <p:strVal val="0.25"/>
                                      </p:to>
                                    </p:set>
                                    <p:animEffect filter="image" prLst="opacity: 0.25">
                                      <p:cBhvr rctx="IE">
                                        <p:cTn id="10" dur="indefinite"/>
                                        <p:tgtEl>
                                          <p:spTgt spid="4">
                                            <p:txEl>
                                              <p:pRg st="11" end="11"/>
                                            </p:txEl>
                                          </p:spTgt>
                                        </p:tgtEl>
                                      </p:cBhvr>
                                    </p:animEffect>
                                  </p:childTnLst>
                                </p:cTn>
                              </p:par>
                              <p:par>
                                <p:cTn id="11" presetID="9" presetClass="emph" presetSubtype="0" nodeType="withEffect">
                                  <p:stCondLst>
                                    <p:cond delay="0"/>
                                  </p:stCondLst>
                                  <p:childTnLst>
                                    <p:set>
                                      <p:cBhvr rctx="PPT">
                                        <p:cTn id="12" dur="indefinite"/>
                                        <p:tgtEl>
                                          <p:spTgt spid="4">
                                            <p:txEl>
                                              <p:pRg st="12" end="12"/>
                                            </p:txEl>
                                          </p:spTgt>
                                        </p:tgtEl>
                                        <p:attrNameLst>
                                          <p:attrName>style.opacity</p:attrName>
                                        </p:attrNameLst>
                                      </p:cBhvr>
                                      <p:to>
                                        <p:strVal val="0.25"/>
                                      </p:to>
                                    </p:set>
                                    <p:animEffect filter="image" prLst="opacity: 0.25">
                                      <p:cBhvr rctx="IE">
                                        <p:cTn id="13" dur="indefinite"/>
                                        <p:tgtEl>
                                          <p:spTgt spid="4">
                                            <p:txEl>
                                              <p:pRg st="12" end="12"/>
                                            </p:txEl>
                                          </p:spTgt>
                                        </p:tgtEl>
                                      </p:cBhvr>
                                    </p:animEffect>
                                  </p:childTnLst>
                                </p:cTn>
                              </p:par>
                              <p:par>
                                <p:cTn id="14" presetID="9" presetClass="emph" presetSubtype="0" nodeType="withEffect">
                                  <p:stCondLst>
                                    <p:cond delay="0"/>
                                  </p:stCondLst>
                                  <p:childTnLst>
                                    <p:set>
                                      <p:cBhvr rctx="PPT">
                                        <p:cTn id="15" dur="indefinite"/>
                                        <p:tgtEl>
                                          <p:spTgt spid="4">
                                            <p:txEl>
                                              <p:pRg st="13" end="13"/>
                                            </p:txEl>
                                          </p:spTgt>
                                        </p:tgtEl>
                                        <p:attrNameLst>
                                          <p:attrName>style.opacity</p:attrName>
                                        </p:attrNameLst>
                                      </p:cBhvr>
                                      <p:to>
                                        <p:strVal val="0.25"/>
                                      </p:to>
                                    </p:set>
                                    <p:animEffect filter="image" prLst="opacity: 0.25">
                                      <p:cBhvr rctx="IE">
                                        <p:cTn id="16" dur="indefinite"/>
                                        <p:tgtEl>
                                          <p:spTgt spid="4">
                                            <p:txEl>
                                              <p:pRg st="13" end="13"/>
                                            </p:txEl>
                                          </p:spTgt>
                                        </p:tgtEl>
                                      </p:cBhvr>
                                    </p:animEffect>
                                  </p:childTnLst>
                                </p:cTn>
                              </p:par>
                              <p:par>
                                <p:cTn id="17" presetID="9" presetClass="emph" presetSubtype="0" nodeType="withEffect">
                                  <p:stCondLst>
                                    <p:cond delay="0"/>
                                  </p:stCondLst>
                                  <p:childTnLst>
                                    <p:set>
                                      <p:cBhvr rctx="PPT">
                                        <p:cTn id="18" dur="indefinite"/>
                                        <p:tgtEl>
                                          <p:spTgt spid="4">
                                            <p:txEl>
                                              <p:pRg st="14" end="14"/>
                                            </p:txEl>
                                          </p:spTgt>
                                        </p:tgtEl>
                                        <p:attrNameLst>
                                          <p:attrName>style.opacity</p:attrName>
                                        </p:attrNameLst>
                                      </p:cBhvr>
                                      <p:to>
                                        <p:strVal val="0.25"/>
                                      </p:to>
                                    </p:set>
                                    <p:animEffect filter="image" prLst="opacity: 0.25">
                                      <p:cBhvr rctx="IE">
                                        <p:cTn id="19" dur="indefinite"/>
                                        <p:tgtEl>
                                          <p:spTgt spid="4">
                                            <p:txEl>
                                              <p:pRg st="14" end="14"/>
                                            </p:txEl>
                                          </p:spTgt>
                                        </p:tgtEl>
                                      </p:cBhvr>
                                    </p:animEffect>
                                  </p:childTnLst>
                                </p:cTn>
                              </p:par>
                              <p:par>
                                <p:cTn id="20" presetID="9" presetClass="emph" presetSubtype="0" nodeType="withEffect">
                                  <p:stCondLst>
                                    <p:cond delay="0"/>
                                  </p:stCondLst>
                                  <p:childTnLst>
                                    <p:set>
                                      <p:cBhvr rctx="PPT">
                                        <p:cTn id="21" dur="indefinite"/>
                                        <p:tgtEl>
                                          <p:spTgt spid="4">
                                            <p:txEl>
                                              <p:pRg st="15" end="15"/>
                                            </p:txEl>
                                          </p:spTgt>
                                        </p:tgtEl>
                                        <p:attrNameLst>
                                          <p:attrName>style.opacity</p:attrName>
                                        </p:attrNameLst>
                                      </p:cBhvr>
                                      <p:to>
                                        <p:strVal val="0.25"/>
                                      </p:to>
                                    </p:set>
                                    <p:animEffect filter="image" prLst="opacity: 0.25">
                                      <p:cBhvr rctx="IE">
                                        <p:cTn id="22" dur="indefinite"/>
                                        <p:tgtEl>
                                          <p:spTgt spid="4">
                                            <p:txEl>
                                              <p:pRg st="15" end="15"/>
                                            </p:txEl>
                                          </p:spTgt>
                                        </p:tgtEl>
                                      </p:cBhvr>
                                    </p:animEffect>
                                  </p:childTnLst>
                                </p:cTn>
                              </p:par>
                              <p:par>
                                <p:cTn id="23" presetID="9" presetClass="emph" presetSubtype="0" nodeType="withEffect">
                                  <p:stCondLst>
                                    <p:cond delay="0"/>
                                  </p:stCondLst>
                                  <p:childTnLst>
                                    <p:set>
                                      <p:cBhvr rctx="PPT">
                                        <p:cTn id="24" dur="indefinite"/>
                                        <p:tgtEl>
                                          <p:spTgt spid="4">
                                            <p:txEl>
                                              <p:pRg st="7" end="7"/>
                                            </p:txEl>
                                          </p:spTgt>
                                        </p:tgtEl>
                                        <p:attrNameLst>
                                          <p:attrName>style.opacity</p:attrName>
                                        </p:attrNameLst>
                                      </p:cBhvr>
                                      <p:to>
                                        <p:strVal val="0.25"/>
                                      </p:to>
                                    </p:set>
                                    <p:animEffect filter="image" prLst="opacity: 0.25">
                                      <p:cBhvr rctx="IE">
                                        <p:cTn id="25" dur="indefinite"/>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p:cNvPicPr>
            <a:picLocks noChangeAspect="1" noChangeArrowheads="1"/>
          </p:cNvPicPr>
          <p:nvPr/>
        </p:nvPicPr>
        <p:blipFill>
          <a:blip r:embed="rId2"/>
          <a:srcRect/>
          <a:stretch>
            <a:fillRect/>
          </a:stretch>
        </p:blipFill>
        <p:spPr bwMode="auto">
          <a:xfrm>
            <a:off x="838200" y="201613"/>
            <a:ext cx="7761288" cy="5818187"/>
          </a:xfrm>
          <a:prstGeom prst="rect">
            <a:avLst/>
          </a:prstGeom>
          <a:noFill/>
          <a:ln w="9525">
            <a:noFill/>
            <a:miter lim="800000"/>
            <a:headEnd/>
            <a:tailEnd/>
          </a:ln>
        </p:spPr>
      </p:pic>
      <p:sp>
        <p:nvSpPr>
          <p:cNvPr id="117762" name="TextBox 3"/>
          <p:cNvSpPr txBox="1">
            <a:spLocks noChangeArrowheads="1"/>
          </p:cNvSpPr>
          <p:nvPr/>
        </p:nvSpPr>
        <p:spPr bwMode="auto">
          <a:xfrm>
            <a:off x="6196013" y="6096000"/>
            <a:ext cx="2466975" cy="646113"/>
          </a:xfrm>
          <a:prstGeom prst="rect">
            <a:avLst/>
          </a:prstGeom>
          <a:noFill/>
          <a:ln w="9525">
            <a:noFill/>
            <a:miter lim="800000"/>
            <a:headEnd/>
            <a:tailEnd/>
          </a:ln>
        </p:spPr>
        <p:txBody>
          <a:bodyPr wrap="none">
            <a:spAutoFit/>
          </a:bodyPr>
          <a:lstStyle/>
          <a:p>
            <a:r>
              <a:rPr lang="de-DE">
                <a:latin typeface="Calibri" pitchFamily="34" charset="0"/>
              </a:rPr>
              <a:t>Slide from Dominic Rose</a:t>
            </a:r>
          </a:p>
          <a:p>
            <a:r>
              <a:rPr lang="de-DE">
                <a:latin typeface="Calibri" pitchFamily="34" charset="0"/>
              </a:rPr>
              <a:t>University of Freiburg</a:t>
            </a:r>
            <a:endParaRPr lang="en-US">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457200" y="152400"/>
            <a:ext cx="8229600" cy="1143000"/>
          </a:xfrm>
        </p:spPr>
        <p:txBody>
          <a:bodyPr/>
          <a:lstStyle/>
          <a:p>
            <a:pPr eaLnBrk="1" hangingPunct="1"/>
            <a:r>
              <a:rPr lang="de-DE" smtClean="0"/>
              <a:t>Structural conformations of RNAs</a:t>
            </a:r>
            <a:endParaRPr lang="en-US" smtClean="0"/>
          </a:p>
        </p:txBody>
      </p:sp>
      <p:pic>
        <p:nvPicPr>
          <p:cNvPr id="118786" name="Picture 2" descr="http://news.illinois.edu/WebsandThumbs/Caetano-Anolles/tRNA08_b.jpg"/>
          <p:cNvPicPr>
            <a:picLocks noChangeAspect="1" noChangeArrowheads="1"/>
          </p:cNvPicPr>
          <p:nvPr/>
        </p:nvPicPr>
        <p:blipFill>
          <a:blip r:embed="rId2"/>
          <a:srcRect/>
          <a:stretch>
            <a:fillRect/>
          </a:stretch>
        </p:blipFill>
        <p:spPr bwMode="auto">
          <a:xfrm>
            <a:off x="4876800" y="3048000"/>
            <a:ext cx="3581400" cy="3695700"/>
          </a:xfrm>
          <a:prstGeom prst="rect">
            <a:avLst/>
          </a:prstGeom>
          <a:noFill/>
          <a:ln w="9525">
            <a:noFill/>
            <a:miter lim="800000"/>
            <a:headEnd/>
            <a:tailEnd/>
          </a:ln>
        </p:spPr>
      </p:pic>
      <p:sp>
        <p:nvSpPr>
          <p:cNvPr id="118787" name="TextBox 3"/>
          <p:cNvSpPr txBox="1">
            <a:spLocks noChangeArrowheads="1"/>
          </p:cNvSpPr>
          <p:nvPr/>
        </p:nvSpPr>
        <p:spPr bwMode="auto">
          <a:xfrm>
            <a:off x="304800" y="1798638"/>
            <a:ext cx="5838825" cy="1465262"/>
          </a:xfrm>
          <a:prstGeom prst="rect">
            <a:avLst/>
          </a:prstGeom>
          <a:noFill/>
          <a:ln w="9525">
            <a:noFill/>
            <a:miter lim="800000"/>
            <a:headEnd/>
            <a:tailEnd/>
          </a:ln>
        </p:spPr>
        <p:txBody>
          <a:bodyPr wrap="none">
            <a:spAutoFit/>
          </a:bodyPr>
          <a:lstStyle/>
          <a:p>
            <a:pPr marL="285750" indent="-285750">
              <a:buFont typeface="Arial" charset="0"/>
              <a:buChar char="•"/>
            </a:pPr>
            <a:r>
              <a:rPr lang="de-DE">
                <a:latin typeface="Calibri" pitchFamily="34" charset="0"/>
              </a:rPr>
              <a:t>Primary structure: sequence of monomers ATGCCGTCAC..</a:t>
            </a:r>
          </a:p>
          <a:p>
            <a:pPr marL="285750" indent="-285750">
              <a:buFont typeface="Arial" charset="0"/>
              <a:buChar char="•"/>
            </a:pPr>
            <a:r>
              <a:rPr lang="de-DE">
                <a:latin typeface="Calibri" pitchFamily="34" charset="0"/>
              </a:rPr>
              <a:t>Secondary structure: 2D-fold, defined by hydrogen bonds</a:t>
            </a:r>
          </a:p>
          <a:p>
            <a:pPr marL="285750" indent="-285750">
              <a:buFont typeface="Arial" charset="0"/>
              <a:buChar char="•"/>
            </a:pPr>
            <a:r>
              <a:rPr lang="de-DE">
                <a:latin typeface="Calibri" pitchFamily="34" charset="0"/>
              </a:rPr>
              <a:t>Tertiary structure: 3D-fold</a:t>
            </a:r>
          </a:p>
          <a:p>
            <a:pPr marL="285750" indent="-285750">
              <a:buFont typeface="Arial" charset="0"/>
              <a:buChar char="•"/>
            </a:pPr>
            <a:r>
              <a:rPr lang="de-DE">
                <a:latin typeface="Calibri" pitchFamily="34" charset="0"/>
              </a:rPr>
              <a:t>Quaternary structure: complex arrangement of</a:t>
            </a:r>
          </a:p>
          <a:p>
            <a:pPr marL="285750" indent="-285750"/>
            <a:r>
              <a:rPr lang="de-DE">
                <a:latin typeface="Calibri" pitchFamily="34" charset="0"/>
              </a:rPr>
              <a:t>     multiple folded molecules</a:t>
            </a:r>
            <a:endParaRPr lang="en-US">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pPr eaLnBrk="1" hangingPunct="1"/>
            <a:r>
              <a:rPr lang="de-DE" smtClean="0"/>
              <a:t>RNA folding prediction algorithms</a:t>
            </a:r>
            <a:endParaRPr lang="en-US" smtClean="0"/>
          </a:p>
        </p:txBody>
      </p:sp>
      <p:sp>
        <p:nvSpPr>
          <p:cNvPr id="119810" name="Content Placeholder 2"/>
          <p:cNvSpPr>
            <a:spLocks noGrp="1"/>
          </p:cNvSpPr>
          <p:nvPr>
            <p:ph idx="1"/>
          </p:nvPr>
        </p:nvSpPr>
        <p:spPr/>
        <p:txBody>
          <a:bodyPr/>
          <a:lstStyle/>
          <a:p>
            <a:pPr eaLnBrk="1" hangingPunct="1"/>
            <a:r>
              <a:rPr lang="de-DE" sz="2500" smtClean="0"/>
              <a:t>Approximation: prediction of RNA secondary structure</a:t>
            </a:r>
          </a:p>
          <a:p>
            <a:pPr eaLnBrk="1" hangingPunct="1">
              <a:buFont typeface="Arial" charset="0"/>
              <a:buNone/>
            </a:pPr>
            <a:r>
              <a:rPr lang="en-US" sz="1400" smtClean="0">
                <a:latin typeface="Courier New" pitchFamily="49" charset="0"/>
                <a:cs typeface="Courier New" pitchFamily="49" charset="0"/>
              </a:rPr>
              <a:t>RNAfold &lt; trna.fa</a:t>
            </a:r>
          </a:p>
          <a:p>
            <a:pPr eaLnBrk="1" hangingPunct="1">
              <a:buFont typeface="Arial" charset="0"/>
              <a:buNone/>
            </a:pPr>
            <a:r>
              <a:rPr lang="en-US" sz="1400" smtClean="0">
                <a:latin typeface="Courier New" pitchFamily="49" charset="0"/>
                <a:cs typeface="Courier New" pitchFamily="49" charset="0"/>
              </a:rPr>
              <a:t>&gt;AF041468</a:t>
            </a:r>
          </a:p>
          <a:p>
            <a:pPr eaLnBrk="1" hangingPunct="1">
              <a:buFont typeface="Arial" charset="0"/>
              <a:buNone/>
            </a:pPr>
            <a:r>
              <a:rPr lang="en-US" sz="1400" smtClean="0">
                <a:latin typeface="Courier New" pitchFamily="49" charset="0"/>
                <a:cs typeface="Courier New" pitchFamily="49" charset="0"/>
              </a:rPr>
              <a:t>GGGGGUAUAGCUCAGUUGGUAGAGCGCUGCCUUUGCACGGCAGAUGUCAGGGGUUCGAGUCCCCUUACCUCCA</a:t>
            </a:r>
          </a:p>
          <a:p>
            <a:pPr eaLnBrk="1" hangingPunct="1">
              <a:buFont typeface="Arial" charset="0"/>
              <a:buNone/>
            </a:pPr>
            <a:r>
              <a:rPr lang="en-US" sz="1400" smtClean="0">
                <a:latin typeface="Courier New" pitchFamily="49" charset="0"/>
                <a:cs typeface="Courier New" pitchFamily="49" charset="0"/>
              </a:rPr>
              <a:t>(((((((..((((........)))).(((((.......))))).....(((((.......)))))))))))).</a:t>
            </a:r>
          </a:p>
          <a:p>
            <a:pPr eaLnBrk="1" hangingPunct="1">
              <a:buFont typeface="Arial" charset="0"/>
              <a:buNone/>
            </a:pPr>
            <a:r>
              <a:rPr lang="en-US" sz="1400" smtClean="0">
                <a:latin typeface="Courier New" pitchFamily="49" charset="0"/>
                <a:cs typeface="Courier New" pitchFamily="49" charset="0"/>
              </a:rPr>
              <a:t>-31.10 kcal/mol</a:t>
            </a:r>
          </a:p>
        </p:txBody>
      </p:sp>
      <p:pic>
        <p:nvPicPr>
          <p:cNvPr id="119811" name="Picture 2"/>
          <p:cNvPicPr>
            <a:picLocks noChangeAspect="1" noChangeArrowheads="1"/>
          </p:cNvPicPr>
          <p:nvPr/>
        </p:nvPicPr>
        <p:blipFill>
          <a:blip r:embed="rId3"/>
          <a:srcRect/>
          <a:stretch>
            <a:fillRect/>
          </a:stretch>
        </p:blipFill>
        <p:spPr bwMode="auto">
          <a:xfrm>
            <a:off x="2241550" y="3352800"/>
            <a:ext cx="4616450" cy="3459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xfrm>
            <a:off x="457200" y="76200"/>
            <a:ext cx="8229600" cy="1143000"/>
          </a:xfrm>
        </p:spPr>
        <p:txBody>
          <a:bodyPr/>
          <a:lstStyle/>
          <a:p>
            <a:pPr eaLnBrk="1" hangingPunct="1"/>
            <a:r>
              <a:rPr lang="de-DE" smtClean="0"/>
              <a:t>Nussinov Algorithm</a:t>
            </a:r>
            <a:endParaRPr lang="en-US" smtClean="0"/>
          </a:p>
        </p:txBody>
      </p:sp>
      <p:pic>
        <p:nvPicPr>
          <p:cNvPr id="121858" name="Picture 2"/>
          <p:cNvPicPr>
            <a:picLocks noChangeAspect="1" noChangeArrowheads="1"/>
          </p:cNvPicPr>
          <p:nvPr/>
        </p:nvPicPr>
        <p:blipFill>
          <a:blip r:embed="rId3"/>
          <a:srcRect/>
          <a:stretch>
            <a:fillRect/>
          </a:stretch>
        </p:blipFill>
        <p:spPr bwMode="auto">
          <a:xfrm>
            <a:off x="381000" y="3657600"/>
            <a:ext cx="1730375" cy="2438400"/>
          </a:xfrm>
          <a:prstGeom prst="rect">
            <a:avLst/>
          </a:prstGeom>
          <a:noFill/>
          <a:ln w="9525">
            <a:noFill/>
            <a:miter lim="800000"/>
            <a:headEnd/>
            <a:tailEnd/>
          </a:ln>
        </p:spPr>
      </p:pic>
      <p:pic>
        <p:nvPicPr>
          <p:cNvPr id="121859" name="Picture 4"/>
          <p:cNvPicPr>
            <a:picLocks noChangeAspect="1" noChangeArrowheads="1"/>
          </p:cNvPicPr>
          <p:nvPr/>
        </p:nvPicPr>
        <p:blipFill>
          <a:blip r:embed="rId4"/>
          <a:srcRect/>
          <a:stretch>
            <a:fillRect/>
          </a:stretch>
        </p:blipFill>
        <p:spPr bwMode="auto">
          <a:xfrm>
            <a:off x="2111375" y="3657600"/>
            <a:ext cx="1676400" cy="2416175"/>
          </a:xfrm>
          <a:prstGeom prst="rect">
            <a:avLst/>
          </a:prstGeom>
          <a:noFill/>
          <a:ln w="9525">
            <a:noFill/>
            <a:miter lim="800000"/>
            <a:headEnd/>
            <a:tailEnd/>
          </a:ln>
        </p:spPr>
      </p:pic>
      <p:pic>
        <p:nvPicPr>
          <p:cNvPr id="121860" name="Picture 5"/>
          <p:cNvPicPr>
            <a:picLocks noChangeAspect="1" noChangeArrowheads="1"/>
          </p:cNvPicPr>
          <p:nvPr/>
        </p:nvPicPr>
        <p:blipFill>
          <a:blip r:embed="rId5"/>
          <a:srcRect/>
          <a:stretch>
            <a:fillRect/>
          </a:stretch>
        </p:blipFill>
        <p:spPr bwMode="auto">
          <a:xfrm>
            <a:off x="3789363" y="3581400"/>
            <a:ext cx="1565275" cy="2743200"/>
          </a:xfrm>
          <a:prstGeom prst="rect">
            <a:avLst/>
          </a:prstGeom>
          <a:noFill/>
          <a:ln w="9525">
            <a:noFill/>
            <a:miter lim="800000"/>
            <a:headEnd/>
            <a:tailEnd/>
          </a:ln>
        </p:spPr>
      </p:pic>
      <p:sp>
        <p:nvSpPr>
          <p:cNvPr id="121861" name="TextBox 3"/>
          <p:cNvSpPr txBox="1">
            <a:spLocks noChangeArrowheads="1"/>
          </p:cNvSpPr>
          <p:nvPr/>
        </p:nvSpPr>
        <p:spPr bwMode="auto">
          <a:xfrm>
            <a:off x="344488" y="1219200"/>
            <a:ext cx="6904037" cy="1649413"/>
          </a:xfrm>
          <a:prstGeom prst="rect">
            <a:avLst/>
          </a:prstGeom>
          <a:noFill/>
          <a:ln w="9525">
            <a:noFill/>
            <a:miter lim="800000"/>
            <a:headEnd/>
            <a:tailEnd/>
          </a:ln>
        </p:spPr>
        <p:txBody>
          <a:bodyPr wrap="none">
            <a:spAutoFit/>
          </a:bodyPr>
          <a:lstStyle/>
          <a:p>
            <a:r>
              <a:rPr lang="de-DE">
                <a:latin typeface="Calibri" pitchFamily="34" charset="0"/>
              </a:rPr>
              <a:t>Structure can be folded recursively -&gt; dynamic programming</a:t>
            </a:r>
          </a:p>
          <a:p>
            <a:endParaRPr lang="de-DE">
              <a:latin typeface="Calibri" pitchFamily="34" charset="0"/>
            </a:endParaRPr>
          </a:p>
          <a:p>
            <a:r>
              <a:rPr lang="de-DE">
                <a:latin typeface="Calibri" pitchFamily="34" charset="0"/>
              </a:rPr>
              <a:t>x</a:t>
            </a:r>
            <a:r>
              <a:rPr lang="de-DE" sz="1600">
                <a:latin typeface="Calibri" pitchFamily="34" charset="0"/>
              </a:rPr>
              <a:t>1…….xN sequence of N nucleotides to be folded. </a:t>
            </a:r>
          </a:p>
          <a:p>
            <a:r>
              <a:rPr lang="de-DE" sz="1600">
                <a:latin typeface="Calibri" pitchFamily="34" charset="0"/>
              </a:rPr>
              <a:t>Compute maximum number of base pairs formed by subsequence x[i:j] assuming </a:t>
            </a:r>
          </a:p>
          <a:p>
            <a:r>
              <a:rPr lang="de-DE" sz="1600">
                <a:latin typeface="Calibri" pitchFamily="34" charset="0"/>
              </a:rPr>
              <a:t>we already computed for all short sequences x[m:n]  i&lt;m&lt;l&lt;j</a:t>
            </a:r>
          </a:p>
          <a:p>
            <a:r>
              <a:rPr lang="de-DE" sz="1600">
                <a:latin typeface="Calibri" pitchFamily="34" charset="0"/>
              </a:rPr>
              <a:t>Structure on x[i:j] can be computed in several ways:</a:t>
            </a:r>
            <a:endParaRPr lang="en-US">
              <a:latin typeface="Calibri" pitchFamily="34" charset="0"/>
            </a:endParaRPr>
          </a:p>
        </p:txBody>
      </p:sp>
      <p:sp>
        <p:nvSpPr>
          <p:cNvPr id="121862" name="TextBox 4"/>
          <p:cNvSpPr txBox="1">
            <a:spLocks noChangeArrowheads="1"/>
          </p:cNvSpPr>
          <p:nvPr/>
        </p:nvSpPr>
        <p:spPr bwMode="auto">
          <a:xfrm>
            <a:off x="701675" y="3241675"/>
            <a:ext cx="425450" cy="369888"/>
          </a:xfrm>
          <a:prstGeom prst="rect">
            <a:avLst/>
          </a:prstGeom>
          <a:noFill/>
          <a:ln w="9525">
            <a:noFill/>
            <a:miter lim="800000"/>
            <a:headEnd/>
            <a:tailEnd/>
          </a:ln>
        </p:spPr>
        <p:txBody>
          <a:bodyPr wrap="none">
            <a:spAutoFit/>
          </a:bodyPr>
          <a:lstStyle/>
          <a:p>
            <a:r>
              <a:rPr lang="de-DE">
                <a:latin typeface="Calibri" pitchFamily="34" charset="0"/>
              </a:rPr>
              <a:t>1) </a:t>
            </a:r>
            <a:endParaRPr lang="en-US">
              <a:latin typeface="Calibri" pitchFamily="34" charset="0"/>
            </a:endParaRPr>
          </a:p>
        </p:txBody>
      </p:sp>
      <p:sp>
        <p:nvSpPr>
          <p:cNvPr id="121863" name="TextBox 9"/>
          <p:cNvSpPr txBox="1">
            <a:spLocks noChangeArrowheads="1"/>
          </p:cNvSpPr>
          <p:nvPr/>
        </p:nvSpPr>
        <p:spPr bwMode="auto">
          <a:xfrm>
            <a:off x="2163763" y="3287713"/>
            <a:ext cx="425450" cy="369887"/>
          </a:xfrm>
          <a:prstGeom prst="rect">
            <a:avLst/>
          </a:prstGeom>
          <a:noFill/>
          <a:ln w="9525">
            <a:noFill/>
            <a:miter lim="800000"/>
            <a:headEnd/>
            <a:tailEnd/>
          </a:ln>
        </p:spPr>
        <p:txBody>
          <a:bodyPr wrap="none">
            <a:spAutoFit/>
          </a:bodyPr>
          <a:lstStyle/>
          <a:p>
            <a:r>
              <a:rPr lang="de-DE">
                <a:latin typeface="Calibri" pitchFamily="34" charset="0"/>
              </a:rPr>
              <a:t>2) </a:t>
            </a:r>
            <a:endParaRPr lang="en-US">
              <a:latin typeface="Calibri" pitchFamily="34" charset="0"/>
            </a:endParaRPr>
          </a:p>
        </p:txBody>
      </p:sp>
      <p:sp>
        <p:nvSpPr>
          <p:cNvPr id="121864" name="TextBox 10"/>
          <p:cNvSpPr txBox="1">
            <a:spLocks noChangeArrowheads="1"/>
          </p:cNvSpPr>
          <p:nvPr/>
        </p:nvSpPr>
        <p:spPr bwMode="auto">
          <a:xfrm>
            <a:off x="3962400" y="3278188"/>
            <a:ext cx="425450" cy="368300"/>
          </a:xfrm>
          <a:prstGeom prst="rect">
            <a:avLst/>
          </a:prstGeom>
          <a:noFill/>
          <a:ln w="9525">
            <a:noFill/>
            <a:miter lim="800000"/>
            <a:headEnd/>
            <a:tailEnd/>
          </a:ln>
        </p:spPr>
        <p:txBody>
          <a:bodyPr wrap="none">
            <a:spAutoFit/>
          </a:bodyPr>
          <a:lstStyle/>
          <a:p>
            <a:r>
              <a:rPr lang="de-DE">
                <a:latin typeface="Calibri" pitchFamily="34" charset="0"/>
              </a:rPr>
              <a:t>3) </a:t>
            </a:r>
            <a:endParaRPr lang="en-US">
              <a:latin typeface="Calibri" pitchFamily="34" charset="0"/>
            </a:endParaRPr>
          </a:p>
        </p:txBody>
      </p:sp>
      <p:pic>
        <p:nvPicPr>
          <p:cNvPr id="121865" name="Picture 7"/>
          <p:cNvPicPr>
            <a:picLocks noChangeAspect="1" noChangeArrowheads="1"/>
          </p:cNvPicPr>
          <p:nvPr/>
        </p:nvPicPr>
        <p:blipFill>
          <a:blip r:embed="rId6"/>
          <a:srcRect/>
          <a:stretch>
            <a:fillRect/>
          </a:stretch>
        </p:blipFill>
        <p:spPr bwMode="auto">
          <a:xfrm>
            <a:off x="5380038" y="3646488"/>
            <a:ext cx="3154362" cy="2451100"/>
          </a:xfrm>
          <a:prstGeom prst="rect">
            <a:avLst/>
          </a:prstGeom>
          <a:noFill/>
          <a:ln w="9525">
            <a:noFill/>
            <a:miter lim="800000"/>
            <a:headEnd/>
            <a:tailEnd/>
          </a:ln>
        </p:spPr>
      </p:pic>
      <p:sp>
        <p:nvSpPr>
          <p:cNvPr id="121866" name="TextBox 13"/>
          <p:cNvSpPr txBox="1">
            <a:spLocks noChangeArrowheads="1"/>
          </p:cNvSpPr>
          <p:nvPr/>
        </p:nvSpPr>
        <p:spPr bwMode="auto">
          <a:xfrm>
            <a:off x="5638800" y="3287713"/>
            <a:ext cx="425450" cy="369887"/>
          </a:xfrm>
          <a:prstGeom prst="rect">
            <a:avLst/>
          </a:prstGeom>
          <a:noFill/>
          <a:ln w="9525">
            <a:noFill/>
            <a:miter lim="800000"/>
            <a:headEnd/>
            <a:tailEnd/>
          </a:ln>
        </p:spPr>
        <p:txBody>
          <a:bodyPr wrap="none">
            <a:spAutoFit/>
          </a:bodyPr>
          <a:lstStyle/>
          <a:p>
            <a:r>
              <a:rPr lang="de-DE">
                <a:latin typeface="Calibri" pitchFamily="34" charset="0"/>
              </a:rPr>
              <a:t>4) </a:t>
            </a:r>
            <a:endParaRPr lang="en-US">
              <a:latin typeface="Calibri" pitchFamily="34" charset="0"/>
            </a:endParaRPr>
          </a:p>
        </p:txBody>
      </p:sp>
      <p:sp>
        <p:nvSpPr>
          <p:cNvPr id="121867" name="TextBox 5"/>
          <p:cNvSpPr txBox="1">
            <a:spLocks noChangeArrowheads="1"/>
          </p:cNvSpPr>
          <p:nvPr/>
        </p:nvSpPr>
        <p:spPr bwMode="auto">
          <a:xfrm>
            <a:off x="6248400" y="6067425"/>
            <a:ext cx="1206500" cy="369888"/>
          </a:xfrm>
          <a:prstGeom prst="rect">
            <a:avLst/>
          </a:prstGeom>
          <a:noFill/>
          <a:ln w="9525">
            <a:noFill/>
            <a:miter lim="800000"/>
            <a:headEnd/>
            <a:tailEnd/>
          </a:ln>
        </p:spPr>
        <p:txBody>
          <a:bodyPr wrap="none">
            <a:spAutoFit/>
          </a:bodyPr>
          <a:lstStyle/>
          <a:p>
            <a:r>
              <a:rPr lang="de-DE">
                <a:latin typeface="Calibri" pitchFamily="34" charset="0"/>
              </a:rPr>
              <a:t>bifurcation</a:t>
            </a:r>
            <a:endParaRPr lang="en-US">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457200" y="76200"/>
            <a:ext cx="8229600" cy="1143000"/>
          </a:xfrm>
        </p:spPr>
        <p:txBody>
          <a:bodyPr/>
          <a:lstStyle/>
          <a:p>
            <a:pPr eaLnBrk="1" hangingPunct="1"/>
            <a:r>
              <a:rPr lang="de-DE" smtClean="0"/>
              <a:t>Nussinov drawbacks</a:t>
            </a:r>
            <a:endParaRPr lang="en-US" smtClean="0"/>
          </a:p>
        </p:txBody>
      </p:sp>
      <p:sp>
        <p:nvSpPr>
          <p:cNvPr id="123906" name="Content Placeholder 2"/>
          <p:cNvSpPr>
            <a:spLocks noGrp="1"/>
          </p:cNvSpPr>
          <p:nvPr>
            <p:ph idx="1"/>
          </p:nvPr>
        </p:nvSpPr>
        <p:spPr/>
        <p:txBody>
          <a:bodyPr/>
          <a:lstStyle/>
          <a:p>
            <a:pPr marL="0" indent="0" eaLnBrk="1" hangingPunct="1">
              <a:buFont typeface="Arial" charset="0"/>
              <a:buNone/>
            </a:pPr>
            <a:r>
              <a:rPr lang="de-DE" sz="2000" smtClean="0"/>
              <a:t>It does not determine biological relevant structures since:</a:t>
            </a:r>
          </a:p>
          <a:p>
            <a:pPr marL="0" indent="0" eaLnBrk="1" hangingPunct="1"/>
            <a:r>
              <a:rPr lang="de-DE" sz="2000" smtClean="0"/>
              <a:t> There are several possibilities to form base pairs, Nussinov finds only A-U and G-C</a:t>
            </a:r>
          </a:p>
          <a:p>
            <a:pPr marL="0" indent="0" eaLnBrk="1" hangingPunct="1"/>
            <a:r>
              <a:rPr lang="de-DE" sz="2000" smtClean="0"/>
              <a:t> Stacking of base pairs not considered -&gt; difference in structure and stability   of helices</a:t>
            </a:r>
          </a:p>
          <a:p>
            <a:pPr marL="0" indent="0" eaLnBrk="1" hangingPunct="1"/>
            <a:endParaRPr lang="de-DE" sz="2000" smtClean="0"/>
          </a:p>
          <a:p>
            <a:pPr marL="0" indent="0" eaLnBrk="1" hangingPunct="1">
              <a:lnSpc>
                <a:spcPts val="1600"/>
              </a:lnSpc>
              <a:buFont typeface="Arial" charset="0"/>
              <a:buNone/>
            </a:pPr>
            <a:r>
              <a:rPr lang="de-DE" sz="2000" smtClean="0"/>
              <a:t>      </a:t>
            </a:r>
            <a:r>
              <a:rPr lang="de-DE" sz="2000" smtClean="0">
                <a:solidFill>
                  <a:srgbClr val="E07720"/>
                </a:solidFill>
              </a:rPr>
              <a:t>G—C     G—C</a:t>
            </a:r>
          </a:p>
          <a:p>
            <a:pPr marL="0" indent="0" eaLnBrk="1" hangingPunct="1">
              <a:lnSpc>
                <a:spcPts val="1600"/>
              </a:lnSpc>
              <a:buFont typeface="Arial" charset="0"/>
              <a:buNone/>
            </a:pPr>
            <a:r>
              <a:rPr lang="de-DE" sz="2000" smtClean="0"/>
              <a:t>      </a:t>
            </a:r>
            <a:r>
              <a:rPr lang="de-DE" sz="2000" smtClean="0">
                <a:solidFill>
                  <a:srgbClr val="E07720"/>
                </a:solidFill>
              </a:rPr>
              <a:t>C—G     G—C</a:t>
            </a:r>
          </a:p>
          <a:p>
            <a:pPr marL="0" indent="0" eaLnBrk="1" hangingPunct="1">
              <a:lnSpc>
                <a:spcPts val="1600"/>
              </a:lnSpc>
              <a:buFont typeface="Arial" charset="0"/>
              <a:buNone/>
            </a:pPr>
            <a:endParaRPr lang="de-DE" sz="2000" smtClean="0">
              <a:solidFill>
                <a:srgbClr val="E07720"/>
              </a:solidFill>
            </a:endParaRPr>
          </a:p>
          <a:p>
            <a:pPr marL="0" indent="0" eaLnBrk="1" hangingPunct="1">
              <a:lnSpc>
                <a:spcPts val="1600"/>
              </a:lnSpc>
            </a:pPr>
            <a:r>
              <a:rPr lang="de-DE" sz="2000" smtClean="0"/>
              <a:t> Size of intern loops not considered</a:t>
            </a:r>
          </a:p>
          <a:p>
            <a:pPr marL="0" indent="0" eaLnBrk="1" hangingPunct="1">
              <a:buFont typeface="Arial" charset="0"/>
              <a:buNone/>
            </a:pPr>
            <a:endParaRPr lang="en-US" sz="2000" smtClean="0"/>
          </a:p>
        </p:txBody>
      </p:sp>
      <p:pic>
        <p:nvPicPr>
          <p:cNvPr id="123907" name="Picture 2"/>
          <p:cNvPicPr>
            <a:picLocks noChangeAspect="1" noChangeArrowheads="1"/>
          </p:cNvPicPr>
          <p:nvPr/>
        </p:nvPicPr>
        <p:blipFill>
          <a:blip r:embed="rId2"/>
          <a:srcRect/>
          <a:stretch>
            <a:fillRect/>
          </a:stretch>
        </p:blipFill>
        <p:spPr bwMode="auto">
          <a:xfrm>
            <a:off x="1035050" y="5170488"/>
            <a:ext cx="863600" cy="620712"/>
          </a:xfrm>
          <a:prstGeom prst="rect">
            <a:avLst/>
          </a:prstGeom>
          <a:noFill/>
          <a:ln w="9525">
            <a:noFill/>
            <a:miter lim="800000"/>
            <a:headEnd/>
            <a:tailEnd/>
          </a:ln>
        </p:spPr>
      </p:pic>
      <p:pic>
        <p:nvPicPr>
          <p:cNvPr id="123908" name="Picture 3"/>
          <p:cNvPicPr>
            <a:picLocks noChangeAspect="1" noChangeArrowheads="1"/>
          </p:cNvPicPr>
          <p:nvPr/>
        </p:nvPicPr>
        <p:blipFill>
          <a:blip r:embed="rId3"/>
          <a:srcRect/>
          <a:stretch>
            <a:fillRect/>
          </a:stretch>
        </p:blipFill>
        <p:spPr bwMode="auto">
          <a:xfrm>
            <a:off x="3048000" y="5029200"/>
            <a:ext cx="819150" cy="762000"/>
          </a:xfrm>
          <a:prstGeom prst="rect">
            <a:avLst/>
          </a:prstGeom>
          <a:noFill/>
          <a:ln w="9525">
            <a:noFill/>
            <a:miter lim="800000"/>
            <a:headEnd/>
            <a:tailEnd/>
          </a:ln>
        </p:spPr>
      </p:pic>
      <p:pic>
        <p:nvPicPr>
          <p:cNvPr id="123909" name="Picture 4"/>
          <p:cNvPicPr>
            <a:picLocks noChangeAspect="1" noChangeArrowheads="1"/>
          </p:cNvPicPr>
          <p:nvPr/>
        </p:nvPicPr>
        <p:blipFill>
          <a:blip r:embed="rId4"/>
          <a:srcRect/>
          <a:stretch>
            <a:fillRect/>
          </a:stretch>
        </p:blipFill>
        <p:spPr bwMode="auto">
          <a:xfrm>
            <a:off x="5867400" y="4799013"/>
            <a:ext cx="1422400" cy="1220787"/>
          </a:xfrm>
          <a:prstGeom prst="rect">
            <a:avLst/>
          </a:prstGeom>
          <a:noFill/>
          <a:ln w="9525">
            <a:noFill/>
            <a:miter lim="800000"/>
            <a:headEnd/>
            <a:tailEnd/>
          </a:ln>
        </p:spPr>
      </p:pic>
      <p:sp>
        <p:nvSpPr>
          <p:cNvPr id="123910" name="TextBox 3"/>
          <p:cNvSpPr txBox="1">
            <a:spLocks noChangeArrowheads="1"/>
          </p:cNvSpPr>
          <p:nvPr/>
        </p:nvSpPr>
        <p:spPr bwMode="auto">
          <a:xfrm>
            <a:off x="939800" y="5954713"/>
            <a:ext cx="922338" cy="369887"/>
          </a:xfrm>
          <a:prstGeom prst="rect">
            <a:avLst/>
          </a:prstGeom>
          <a:noFill/>
          <a:ln w="9525">
            <a:noFill/>
            <a:miter lim="800000"/>
            <a:headEnd/>
            <a:tailEnd/>
          </a:ln>
        </p:spPr>
        <p:txBody>
          <a:bodyPr wrap="none">
            <a:spAutoFit/>
          </a:bodyPr>
          <a:lstStyle/>
          <a:p>
            <a:r>
              <a:rPr lang="de-DE">
                <a:latin typeface="Calibri" pitchFamily="34" charset="0"/>
              </a:rPr>
              <a:t>instable</a:t>
            </a:r>
            <a:endParaRPr lang="en-US">
              <a:latin typeface="Calibri" pitchFamily="34" charset="0"/>
            </a:endParaRPr>
          </a:p>
        </p:txBody>
      </p:sp>
      <p:sp>
        <p:nvSpPr>
          <p:cNvPr id="123911" name="TextBox 7"/>
          <p:cNvSpPr txBox="1">
            <a:spLocks noChangeArrowheads="1"/>
          </p:cNvSpPr>
          <p:nvPr/>
        </p:nvSpPr>
        <p:spPr bwMode="auto">
          <a:xfrm>
            <a:off x="6165850" y="5945188"/>
            <a:ext cx="987425" cy="366712"/>
          </a:xfrm>
          <a:prstGeom prst="rect">
            <a:avLst/>
          </a:prstGeom>
          <a:noFill/>
          <a:ln w="9525">
            <a:noFill/>
            <a:miter lim="800000"/>
            <a:headEnd/>
            <a:tailEnd/>
          </a:ln>
        </p:spPr>
        <p:txBody>
          <a:bodyPr wrap="none">
            <a:spAutoFit/>
          </a:bodyPr>
          <a:lstStyle/>
          <a:p>
            <a:r>
              <a:rPr lang="de-DE">
                <a:latin typeface="Calibri" pitchFamily="34" charset="0"/>
              </a:rPr>
              <a:t>unstable</a:t>
            </a:r>
            <a:endParaRPr lang="en-US">
              <a:latin typeface="Calibri" pitchFamily="34" charset="0"/>
            </a:endParaRPr>
          </a:p>
        </p:txBody>
      </p:sp>
      <p:sp>
        <p:nvSpPr>
          <p:cNvPr id="123912" name="TextBox 8"/>
          <p:cNvSpPr txBox="1">
            <a:spLocks noChangeArrowheads="1"/>
          </p:cNvSpPr>
          <p:nvPr/>
        </p:nvSpPr>
        <p:spPr bwMode="auto">
          <a:xfrm>
            <a:off x="3138488" y="5945188"/>
            <a:ext cx="746125" cy="369887"/>
          </a:xfrm>
          <a:prstGeom prst="rect">
            <a:avLst/>
          </a:prstGeom>
          <a:noFill/>
          <a:ln w="9525">
            <a:noFill/>
            <a:miter lim="800000"/>
            <a:headEnd/>
            <a:tailEnd/>
          </a:ln>
        </p:spPr>
        <p:txBody>
          <a:bodyPr wrap="none">
            <a:spAutoFit/>
          </a:bodyPr>
          <a:lstStyle/>
          <a:p>
            <a:r>
              <a:rPr lang="de-DE">
                <a:latin typeface="Calibri" pitchFamily="34" charset="0"/>
              </a:rPr>
              <a:t>stable</a:t>
            </a:r>
            <a:endParaRPr lang="en-US">
              <a:latin typeface="Calibri" pitchFamily="34" charset="0"/>
            </a:endParaRPr>
          </a:p>
        </p:txBody>
      </p:sp>
      <p:sp>
        <p:nvSpPr>
          <p:cNvPr id="123913" name="TextBox 9"/>
          <p:cNvSpPr txBox="1">
            <a:spLocks noChangeArrowheads="1"/>
          </p:cNvSpPr>
          <p:nvPr/>
        </p:nvSpPr>
        <p:spPr bwMode="auto">
          <a:xfrm>
            <a:off x="990600" y="5943600"/>
            <a:ext cx="987425" cy="366713"/>
          </a:xfrm>
          <a:prstGeom prst="rect">
            <a:avLst/>
          </a:prstGeom>
          <a:solidFill>
            <a:schemeClr val="bg1"/>
          </a:solidFill>
          <a:ln w="9525">
            <a:noFill/>
            <a:miter lim="800000"/>
            <a:headEnd/>
            <a:tailEnd/>
          </a:ln>
        </p:spPr>
        <p:txBody>
          <a:bodyPr wrap="none">
            <a:spAutoFit/>
          </a:bodyPr>
          <a:lstStyle/>
          <a:p>
            <a:r>
              <a:rPr lang="de-DE">
                <a:latin typeface="Calibri" pitchFamily="34" charset="0"/>
              </a:rPr>
              <a:t>unstable</a:t>
            </a:r>
            <a:endParaRPr lang="en-US">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p:cNvSpPr>
          <p:nvPr>
            <p:ph type="title"/>
          </p:nvPr>
        </p:nvSpPr>
        <p:spPr>
          <a:xfrm>
            <a:off x="457200" y="76200"/>
            <a:ext cx="8229600" cy="868363"/>
          </a:xfrm>
        </p:spPr>
        <p:txBody>
          <a:bodyPr/>
          <a:lstStyle/>
          <a:p>
            <a:r>
              <a:rPr lang="de-DE" sz="4000" smtClean="0"/>
              <a:t>Goals of this course - I</a:t>
            </a:r>
            <a:endParaRPr lang="en-US" sz="4000" smtClean="0"/>
          </a:p>
        </p:txBody>
      </p:sp>
      <p:sp>
        <p:nvSpPr>
          <p:cNvPr id="91138" name="Rectangle 3"/>
          <p:cNvSpPr>
            <a:spLocks noGrp="1"/>
          </p:cNvSpPr>
          <p:nvPr>
            <p:ph type="body" idx="1"/>
          </p:nvPr>
        </p:nvSpPr>
        <p:spPr/>
        <p:txBody>
          <a:bodyPr/>
          <a:lstStyle/>
          <a:p>
            <a:r>
              <a:rPr lang="de-DE" smtClean="0"/>
              <a:t>Soft skills</a:t>
            </a:r>
          </a:p>
          <a:p>
            <a:pPr lvl="1"/>
            <a:r>
              <a:rPr lang="de-DE" smtClean="0"/>
              <a:t>Learn how to evaluate a research paper</a:t>
            </a:r>
          </a:p>
          <a:p>
            <a:pPr lvl="1"/>
            <a:r>
              <a:rPr lang="de-DE" smtClean="0"/>
              <a:t>Learn what makes a paper good</a:t>
            </a:r>
          </a:p>
          <a:p>
            <a:pPr lvl="1"/>
            <a:r>
              <a:rPr lang="de-DE" smtClean="0"/>
              <a:t>Learn how to get your paper published</a:t>
            </a:r>
          </a:p>
          <a:p>
            <a:pPr lvl="1"/>
            <a:r>
              <a:rPr lang="de-DE" smtClean="0"/>
              <a:t>Learn how to give a scientific talk</a:t>
            </a:r>
          </a:p>
          <a:p>
            <a:pPr lvl="1"/>
            <a:r>
              <a:rPr lang="de-DE" smtClean="0"/>
              <a:t>Learn to be critical / evaluate</a:t>
            </a: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defTabSz="913264" eaLnBrk="1" fontAlgn="auto" hangingPunct="1">
              <a:spcAft>
                <a:spcPts val="0"/>
              </a:spcAft>
              <a:defRPr/>
            </a:pPr>
            <a:r>
              <a:rPr lang="de-DE" dirty="0" smtClean="0"/>
              <a:t>RNA </a:t>
            </a:r>
            <a:r>
              <a:rPr lang="de-DE" dirty="0" err="1" smtClean="0"/>
              <a:t>structure</a:t>
            </a:r>
            <a:r>
              <a:rPr lang="de-DE" dirty="0" smtClean="0"/>
              <a:t> </a:t>
            </a:r>
            <a:r>
              <a:rPr lang="de-DE" dirty="0" err="1" smtClean="0"/>
              <a:t>prediction</a:t>
            </a:r>
            <a:r>
              <a:rPr lang="de-DE" dirty="0" smtClean="0"/>
              <a:t>: MFE-</a:t>
            </a:r>
            <a:r>
              <a:rPr lang="de-DE" dirty="0" err="1" smtClean="0"/>
              <a:t>folding</a:t>
            </a:r>
            <a:endParaRPr lang="en-US" dirty="0"/>
          </a:p>
        </p:txBody>
      </p:sp>
      <p:sp>
        <p:nvSpPr>
          <p:cNvPr id="124930" name="Content Placeholder 2"/>
          <p:cNvSpPr>
            <a:spLocks noGrp="1"/>
          </p:cNvSpPr>
          <p:nvPr>
            <p:ph idx="1"/>
          </p:nvPr>
        </p:nvSpPr>
        <p:spPr>
          <a:xfrm>
            <a:off x="304800" y="1600200"/>
            <a:ext cx="8382000" cy="4525963"/>
          </a:xfrm>
        </p:spPr>
        <p:txBody>
          <a:bodyPr/>
          <a:lstStyle/>
          <a:p>
            <a:pPr eaLnBrk="1" hangingPunct="1"/>
            <a:r>
              <a:rPr lang="de-DE" sz="2200" smtClean="0"/>
              <a:t>More realisistic is to consider thermodynamics and statistical mechanis</a:t>
            </a:r>
          </a:p>
          <a:p>
            <a:pPr eaLnBrk="1" hangingPunct="1"/>
            <a:r>
              <a:rPr lang="de-DE" sz="2200" smtClean="0"/>
              <a:t>Stability of an RNA structure coincides with thermodynamics stability</a:t>
            </a:r>
          </a:p>
          <a:p>
            <a:pPr eaLnBrk="1" hangingPunct="1"/>
            <a:r>
              <a:rPr lang="de-DE" sz="2200" smtClean="0"/>
              <a:t>Quantified as the amount of free energyreleased/used by forming base pairs ∆G. The more negative ∆G the more stable is the structure</a:t>
            </a:r>
          </a:p>
          <a:p>
            <a:pPr eaLnBrk="1" hangingPunct="1"/>
            <a:r>
              <a:rPr lang="de-DE" sz="2200" smtClean="0"/>
              <a:t>Can be measured for loops, stacks, and other motifs - &gt; depends on the local surrounding</a:t>
            </a:r>
          </a:p>
          <a:p>
            <a:pPr eaLnBrk="1" hangingPunct="1"/>
            <a:r>
              <a:rPr lang="de-DE" sz="2200" smtClean="0"/>
              <a:t>Complete free energy is the summation</a:t>
            </a:r>
          </a:p>
          <a:p>
            <a:pPr eaLnBrk="1" hangingPunct="1"/>
            <a:r>
              <a:rPr lang="de-DE" sz="2200" b="1" smtClean="0">
                <a:solidFill>
                  <a:srgbClr val="FF0000"/>
                </a:solidFill>
              </a:rPr>
              <a:t>Find the structure with lowest total free energy</a:t>
            </a:r>
            <a:endParaRPr lang="en-US" sz="2200" b="1" smtClean="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p:cNvSpPr>
          <p:nvPr>
            <p:ph type="title"/>
          </p:nvPr>
        </p:nvSpPr>
        <p:spPr>
          <a:xfrm>
            <a:off x="457200" y="0"/>
            <a:ext cx="8229600" cy="1143000"/>
          </a:xfrm>
        </p:spPr>
        <p:txBody>
          <a:bodyPr/>
          <a:lstStyle/>
          <a:p>
            <a:r>
              <a:rPr lang="de-DE" smtClean="0"/>
              <a:t>Sequence-dependent free energy</a:t>
            </a:r>
            <a:endParaRPr lang="en-US" smtClean="0"/>
          </a:p>
        </p:txBody>
      </p:sp>
      <p:pic>
        <p:nvPicPr>
          <p:cNvPr id="126978" name="Picture 12"/>
          <p:cNvPicPr>
            <a:picLocks noChangeAspect="1" noChangeArrowheads="1"/>
          </p:cNvPicPr>
          <p:nvPr/>
        </p:nvPicPr>
        <p:blipFill>
          <a:blip r:embed="rId3"/>
          <a:srcRect/>
          <a:stretch>
            <a:fillRect/>
          </a:stretch>
        </p:blipFill>
        <p:spPr bwMode="auto">
          <a:xfrm>
            <a:off x="889000" y="1905000"/>
            <a:ext cx="1773238" cy="1828800"/>
          </a:xfrm>
          <a:prstGeom prst="rect">
            <a:avLst/>
          </a:prstGeom>
          <a:noFill/>
          <a:ln w="9525">
            <a:noFill/>
            <a:miter lim="800000"/>
            <a:headEnd/>
            <a:tailEnd/>
          </a:ln>
        </p:spPr>
      </p:pic>
      <p:sp>
        <p:nvSpPr>
          <p:cNvPr id="126979" name="Text Box 5"/>
          <p:cNvSpPr txBox="1">
            <a:spLocks noChangeArrowheads="1"/>
          </p:cNvSpPr>
          <p:nvPr/>
        </p:nvSpPr>
        <p:spPr bwMode="auto">
          <a:xfrm>
            <a:off x="593725" y="1239838"/>
            <a:ext cx="7796213" cy="396875"/>
          </a:xfrm>
          <a:prstGeom prst="rect">
            <a:avLst/>
          </a:prstGeom>
          <a:noFill/>
          <a:ln w="9525">
            <a:noFill/>
            <a:miter lim="800000"/>
            <a:headEnd/>
            <a:tailEnd/>
          </a:ln>
        </p:spPr>
        <p:txBody>
          <a:bodyPr wrap="none">
            <a:spAutoFit/>
          </a:bodyPr>
          <a:lstStyle/>
          <a:p>
            <a:pPr defTabSz="914400"/>
            <a:r>
              <a:rPr lang="de-DE" sz="2000">
                <a:latin typeface="Calibri" pitchFamily="34" charset="0"/>
              </a:rPr>
              <a:t>Nearest Neighbour Model -&gt; rules that account for sequence dependency</a:t>
            </a:r>
            <a:endParaRPr lang="en-US" sz="2000">
              <a:latin typeface="Calibri" pitchFamily="34" charset="0"/>
            </a:endParaRPr>
          </a:p>
        </p:txBody>
      </p:sp>
      <p:sp>
        <p:nvSpPr>
          <p:cNvPr id="126980" name="Rectangle 6"/>
          <p:cNvSpPr>
            <a:spLocks noChangeArrowheads="1"/>
          </p:cNvSpPr>
          <p:nvPr/>
        </p:nvSpPr>
        <p:spPr bwMode="auto">
          <a:xfrm>
            <a:off x="1427163" y="2590800"/>
            <a:ext cx="858837" cy="582613"/>
          </a:xfrm>
          <a:prstGeom prst="rect">
            <a:avLst/>
          </a:prstGeom>
          <a:solidFill>
            <a:srgbClr val="FFCC99">
              <a:alpha val="54901"/>
            </a:srgbClr>
          </a:solidFill>
          <a:ln w="9525">
            <a:noFill/>
            <a:miter lim="800000"/>
            <a:headEnd/>
            <a:tailEnd/>
          </a:ln>
        </p:spPr>
        <p:txBody>
          <a:bodyPr wrap="none" anchor="ctr"/>
          <a:lstStyle/>
          <a:p>
            <a:endParaRPr lang="en-US"/>
          </a:p>
        </p:txBody>
      </p:sp>
      <p:sp>
        <p:nvSpPr>
          <p:cNvPr id="126981" name="Text Box 7"/>
          <p:cNvSpPr txBox="1">
            <a:spLocks noChangeArrowheads="1"/>
          </p:cNvSpPr>
          <p:nvPr/>
        </p:nvSpPr>
        <p:spPr bwMode="auto">
          <a:xfrm>
            <a:off x="593725" y="3906838"/>
            <a:ext cx="7905750" cy="2225675"/>
          </a:xfrm>
          <a:prstGeom prst="rect">
            <a:avLst/>
          </a:prstGeom>
          <a:noFill/>
          <a:ln w="9525">
            <a:noFill/>
            <a:miter lim="800000"/>
            <a:headEnd/>
            <a:tailEnd/>
          </a:ln>
        </p:spPr>
        <p:txBody>
          <a:bodyPr wrap="none">
            <a:spAutoFit/>
          </a:bodyPr>
          <a:lstStyle/>
          <a:p>
            <a:pPr defTabSz="914400"/>
            <a:r>
              <a:rPr lang="de-DE" sz="2000">
                <a:latin typeface="Calibri" pitchFamily="34" charset="0"/>
              </a:rPr>
              <a:t>Energy is influenced by previous base pair (not by base pairs further down)</a:t>
            </a:r>
          </a:p>
          <a:p>
            <a:pPr defTabSz="914400"/>
            <a:r>
              <a:rPr lang="de-DE" sz="2000">
                <a:latin typeface="Calibri" pitchFamily="34" charset="0"/>
              </a:rPr>
              <a:t>Total energy = sum over stability of different motifs</a:t>
            </a:r>
          </a:p>
          <a:p>
            <a:pPr defTabSz="914400"/>
            <a:r>
              <a:rPr lang="de-DE" sz="2000">
                <a:latin typeface="Calibri" pitchFamily="34" charset="0"/>
              </a:rPr>
              <a:t>Energies estimated experimentally from small synthetic RNAs </a:t>
            </a:r>
          </a:p>
          <a:p>
            <a:pPr defTabSz="914400"/>
            <a:endParaRPr lang="en-US" sz="2000">
              <a:latin typeface="Calibri" pitchFamily="34" charset="0"/>
            </a:endParaRPr>
          </a:p>
          <a:p>
            <a:pPr defTabSz="914400"/>
            <a:r>
              <a:rPr lang="en-US" sz="2000">
                <a:latin typeface="Calibri" pitchFamily="34" charset="0"/>
              </a:rPr>
              <a:t>Example values: GC  GC  GC  GC </a:t>
            </a:r>
          </a:p>
          <a:p>
            <a:pPr defTabSz="914400"/>
            <a:r>
              <a:rPr lang="en-US" sz="2000">
                <a:latin typeface="Calibri" pitchFamily="34" charset="0"/>
              </a:rPr>
              <a:t>                              AU  GC  CG  UA </a:t>
            </a:r>
          </a:p>
          <a:p>
            <a:pPr defTabSz="914400"/>
            <a:r>
              <a:rPr lang="en-US" sz="2000">
                <a:latin typeface="Calibri" pitchFamily="34" charset="0"/>
              </a:rPr>
              <a:t>                            -2.3 -2.9 -3.4 -2.1</a:t>
            </a:r>
            <a:r>
              <a:rPr lang="en-US"/>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pPr eaLnBrk="1" hangingPunct="1"/>
            <a:r>
              <a:rPr lang="de-DE" smtClean="0"/>
              <a:t>Nearest neighbour parameters</a:t>
            </a:r>
            <a:endParaRPr lang="en-US" smtClean="0"/>
          </a:p>
        </p:txBody>
      </p:sp>
      <p:sp>
        <p:nvSpPr>
          <p:cNvPr id="129026" name="Content Placeholder 2"/>
          <p:cNvSpPr>
            <a:spLocks noGrp="1"/>
          </p:cNvSpPr>
          <p:nvPr>
            <p:ph idx="1"/>
          </p:nvPr>
        </p:nvSpPr>
        <p:spPr/>
        <p:txBody>
          <a:bodyPr/>
          <a:lstStyle/>
          <a:p>
            <a:pPr eaLnBrk="1" hangingPunct="1"/>
            <a:r>
              <a:rPr lang="de-DE" sz="2000" smtClean="0"/>
              <a:t>There are estimations of ∆G for different RNA structure motifs, e.g. canonical pairs, hairpin loops, buldges, internal mismatches, multi-loops..</a:t>
            </a:r>
          </a:p>
          <a:p>
            <a:pPr eaLnBrk="1" hangingPunct="1"/>
            <a:r>
              <a:rPr lang="de-DE" sz="2000" smtClean="0"/>
              <a:t>How are they determined?</a:t>
            </a:r>
          </a:p>
          <a:p>
            <a:pPr lvl="1" eaLnBrk="1" hangingPunct="1"/>
            <a:r>
              <a:rPr lang="de-DE" sz="1600" smtClean="0"/>
              <a:t>Experimentally: optical melting experiments for different sequences</a:t>
            </a:r>
          </a:p>
          <a:p>
            <a:pPr lvl="1" eaLnBrk="1" hangingPunct="1"/>
            <a:r>
              <a:rPr lang="de-DE" sz="1600" smtClean="0"/>
              <a:t>Sequence dependency important</a:t>
            </a:r>
          </a:p>
          <a:p>
            <a:pPr lvl="1" eaLnBrk="1" hangingPunct="1"/>
            <a:r>
              <a:rPr lang="de-DE" sz="1600" smtClean="0"/>
              <a:t>Rules are mostly empirical  - &gt; implemented in dynamic programming algorithms (how?)</a:t>
            </a:r>
            <a:endParaRPr lang="en-US" sz="1600" smtClean="0"/>
          </a:p>
        </p:txBody>
      </p:sp>
      <p:pic>
        <p:nvPicPr>
          <p:cNvPr id="129027" name="Picture 2"/>
          <p:cNvPicPr>
            <a:picLocks noChangeAspect="1" noChangeArrowheads="1"/>
          </p:cNvPicPr>
          <p:nvPr/>
        </p:nvPicPr>
        <p:blipFill>
          <a:blip r:embed="rId2"/>
          <a:srcRect/>
          <a:stretch>
            <a:fillRect/>
          </a:stretch>
        </p:blipFill>
        <p:spPr bwMode="auto">
          <a:xfrm>
            <a:off x="1752600" y="3733800"/>
            <a:ext cx="5029200" cy="2967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fontScale="90000"/>
          </a:bodyPr>
          <a:lstStyle/>
          <a:p>
            <a:pPr defTabSz="913264" eaLnBrk="1" fontAlgn="auto" hangingPunct="1">
              <a:spcAft>
                <a:spcPts val="0"/>
              </a:spcAft>
              <a:defRPr/>
            </a:pPr>
            <a:r>
              <a:rPr lang="de-DE" dirty="0" smtClean="0"/>
              <a:t>RNA </a:t>
            </a:r>
            <a:r>
              <a:rPr lang="de-DE" dirty="0" err="1" smtClean="0"/>
              <a:t>structure</a:t>
            </a:r>
            <a:r>
              <a:rPr lang="de-DE" dirty="0" smtClean="0"/>
              <a:t> </a:t>
            </a:r>
            <a:r>
              <a:rPr lang="de-DE" dirty="0" err="1" smtClean="0"/>
              <a:t>prediction</a:t>
            </a:r>
            <a:r>
              <a:rPr lang="de-DE" dirty="0" smtClean="0"/>
              <a:t>: MFE-</a:t>
            </a:r>
            <a:r>
              <a:rPr lang="de-DE" dirty="0" err="1" smtClean="0"/>
              <a:t>folding</a:t>
            </a:r>
            <a:endParaRPr lang="en-US" dirty="0"/>
          </a:p>
        </p:txBody>
      </p:sp>
      <p:sp>
        <p:nvSpPr>
          <p:cNvPr id="21526" name="Content Placeholder 2"/>
          <p:cNvSpPr>
            <a:spLocks noGrp="1"/>
          </p:cNvSpPr>
          <p:nvPr>
            <p:ph idx="1"/>
          </p:nvPr>
        </p:nvSpPr>
        <p:spPr/>
        <p:txBody>
          <a:bodyPr/>
          <a:lstStyle/>
          <a:p>
            <a:pPr eaLnBrk="1" hangingPunct="1"/>
            <a:r>
              <a:rPr lang="de-DE" sz="2000" smtClean="0"/>
              <a:t>RNA moleculaes exist in a distribution of structures rather than a single conformation</a:t>
            </a:r>
          </a:p>
          <a:p>
            <a:pPr eaLnBrk="1" hangingPunct="1"/>
            <a:r>
              <a:rPr lang="de-DE" sz="2000" smtClean="0"/>
              <a:t>„Most likely“ conformation: minimum free energy (MFE) structure</a:t>
            </a:r>
          </a:p>
          <a:p>
            <a:pPr eaLnBrk="1" hangingPunct="1"/>
            <a:r>
              <a:rPr lang="de-DE" sz="2000" smtClean="0"/>
              <a:t>Energy contribution of different loop types have been measured</a:t>
            </a:r>
          </a:p>
          <a:p>
            <a:pPr eaLnBrk="1" hangingPunct="1"/>
            <a:r>
              <a:rPr lang="de-DE" sz="2000" smtClean="0"/>
              <a:t>Based on loop decomposition , the total energy E of a structure S can be computed as the sum over the energy contributions of each constituent loop l:</a:t>
            </a:r>
            <a:endParaRPr lang="en-US" sz="2000" smtClean="0"/>
          </a:p>
        </p:txBody>
      </p:sp>
      <p:graphicFrame>
        <p:nvGraphicFramePr>
          <p:cNvPr id="21524" name="Object 20"/>
          <p:cNvGraphicFramePr>
            <a:graphicFrameLocks noChangeAspect="1"/>
          </p:cNvGraphicFramePr>
          <p:nvPr/>
        </p:nvGraphicFramePr>
        <p:xfrm>
          <a:off x="3352800" y="4419600"/>
          <a:ext cx="2667000" cy="960438"/>
        </p:xfrm>
        <a:graphic>
          <a:graphicData uri="http://schemas.openxmlformats.org/presentationml/2006/ole">
            <p:oleObj spid="_x0000_s21524" name="Equation" r:id="rId3" imgW="952200" imgH="34272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idx="4294967295"/>
          </p:nvPr>
        </p:nvSpPr>
        <p:spPr>
          <a:xfrm>
            <a:off x="457200" y="76200"/>
            <a:ext cx="8229600" cy="1143000"/>
          </a:xfrm>
        </p:spPr>
        <p:txBody>
          <a:bodyPr/>
          <a:lstStyle/>
          <a:p>
            <a:pPr eaLnBrk="1" hangingPunct="1"/>
            <a:r>
              <a:rPr lang="de-DE" sz="4000" smtClean="0"/>
              <a:t>Research in RNA Bioinformatics past and perspectives -I</a:t>
            </a:r>
            <a:endParaRPr lang="en-US" sz="4000" smtClean="0"/>
          </a:p>
        </p:txBody>
      </p:sp>
      <p:sp>
        <p:nvSpPr>
          <p:cNvPr id="4" name="Content Placeholder 2"/>
          <p:cNvSpPr>
            <a:spLocks noGrp="1"/>
          </p:cNvSpPr>
          <p:nvPr>
            <p:ph idx="4294967295"/>
          </p:nvPr>
        </p:nvSpPr>
        <p:spPr>
          <a:xfrm>
            <a:off x="457200" y="1600200"/>
            <a:ext cx="8458200" cy="4525963"/>
          </a:xfrm>
        </p:spPr>
        <p:txBody>
          <a:bodyPr/>
          <a:lstStyle/>
          <a:p>
            <a:pPr marL="609600" indent="-609600" eaLnBrk="1" hangingPunct="1">
              <a:buFont typeface="Arial" charset="0"/>
              <a:buAutoNum type="arabicPeriod"/>
            </a:pPr>
            <a:r>
              <a:rPr lang="de-DE" sz="1800" smtClean="0"/>
              <a:t>Initially focus on folding of single RNA molecules, but further improvements:</a:t>
            </a:r>
          </a:p>
          <a:p>
            <a:pPr marL="990600" lvl="1" indent="-533400" eaLnBrk="1" hangingPunct="1"/>
            <a:r>
              <a:rPr lang="de-DE" sz="1600" smtClean="0"/>
              <a:t>Nussinov algorithm</a:t>
            </a:r>
          </a:p>
          <a:p>
            <a:pPr marL="990600" lvl="1" indent="-533400" eaLnBrk="1" hangingPunct="1"/>
            <a:r>
              <a:rPr lang="de-DE" sz="1600" smtClean="0"/>
              <a:t>Zuker algorithm and partition function</a:t>
            </a:r>
          </a:p>
          <a:p>
            <a:pPr marL="990600" lvl="1" indent="-533400" eaLnBrk="1" hangingPunct="1"/>
            <a:r>
              <a:rPr lang="de-DE" sz="1600" smtClean="0"/>
              <a:t>Fold many sequence togehter -&gt; exploiting comparative information</a:t>
            </a:r>
          </a:p>
          <a:p>
            <a:pPr marL="990600" lvl="1" indent="-533400" eaLnBrk="1" hangingPunct="1"/>
            <a:r>
              <a:rPr lang="de-DE" sz="1600" smtClean="0"/>
              <a:t>More complex models for finding RNA motifs</a:t>
            </a:r>
          </a:p>
          <a:p>
            <a:pPr marL="990600" lvl="1" indent="-533400" eaLnBrk="1" hangingPunct="1"/>
            <a:r>
              <a:rPr lang="de-DE" sz="1600" smtClean="0"/>
              <a:t>Functional motifs /3D folding instead of only secondary structure</a:t>
            </a:r>
          </a:p>
          <a:p>
            <a:pPr marL="990600" lvl="1" indent="-533400" eaLnBrk="1" hangingPunct="1"/>
            <a:endParaRPr lang="de-DE" sz="1600" smtClean="0"/>
          </a:p>
          <a:p>
            <a:pPr marL="609600" indent="-609600" eaLnBrk="1" hangingPunct="1">
              <a:buFont typeface="Arial" charset="0"/>
              <a:buAutoNum type="arabicPeriod"/>
            </a:pPr>
            <a:r>
              <a:rPr lang="de-DE" sz="1800" smtClean="0"/>
              <a:t>Searching for ncRNAs</a:t>
            </a:r>
          </a:p>
          <a:p>
            <a:pPr marL="990600" lvl="1" indent="-533400" eaLnBrk="1" hangingPunct="1">
              <a:buFont typeface="Arial" charset="0"/>
              <a:buAutoNum type="arabicPeriod"/>
            </a:pPr>
            <a:endParaRPr lang="de-DE" sz="1200" smtClean="0"/>
          </a:p>
          <a:p>
            <a:pPr marL="609600" indent="-609600" eaLnBrk="1" hangingPunct="1">
              <a:buFont typeface="Arial" charset="0"/>
              <a:buAutoNum type="arabicPeriod"/>
            </a:pPr>
            <a:r>
              <a:rPr lang="de-DE" sz="1800" smtClean="0"/>
              <a:t>miRNA identification </a:t>
            </a:r>
          </a:p>
          <a:p>
            <a:pPr marL="609600" indent="-609600" eaLnBrk="1" hangingPunct="1">
              <a:buFont typeface="Arial" charset="0"/>
              <a:buAutoNum type="arabicPeriod"/>
            </a:pPr>
            <a:endParaRPr lang="de-DE" sz="1200" smtClean="0"/>
          </a:p>
          <a:p>
            <a:pPr marL="609600" indent="-609600" eaLnBrk="1" hangingPunct="1">
              <a:buFont typeface="Arial" charset="0"/>
              <a:buAutoNum type="arabicPeriod"/>
            </a:pPr>
            <a:r>
              <a:rPr lang="de-DE" sz="1800" smtClean="0"/>
              <a:t>lncRNA (~13000 in the human genome) new challenge: poorly annotated, poorly conserved, strucures unkown</a:t>
            </a:r>
          </a:p>
          <a:p>
            <a:pPr marL="609600" indent="-609600" eaLnBrk="1" hangingPunct="1">
              <a:buFont typeface="Arial" charset="0"/>
              <a:buAutoNum type="arabicPeriod"/>
            </a:pPr>
            <a:r>
              <a:rPr lang="de-DE" sz="1800" smtClean="0"/>
              <a:t>Focus RNA-RNA interactions and RNA-protein interactions</a:t>
            </a:r>
          </a:p>
          <a:p>
            <a:pPr marL="990600" lvl="1" indent="-533400" eaLnBrk="1" hangingPunct="1">
              <a:buFont typeface="Arial" charset="0"/>
              <a:buAutoNum type="arabicPeriod"/>
            </a:pPr>
            <a:r>
              <a:rPr lang="de-DE" sz="1600" smtClean="0"/>
              <a:t>miRNA target prediction</a:t>
            </a:r>
          </a:p>
          <a:p>
            <a:pPr marL="990600" lvl="1" indent="-533400" eaLnBrk="1" hangingPunct="1">
              <a:buFont typeface="Arial" charset="0"/>
              <a:buAutoNum type="arabicPeriod"/>
            </a:pPr>
            <a:r>
              <a:rPr lang="de-DE" sz="1600" smtClean="0"/>
              <a:t>lncRNA target prediction (indirect methods)</a:t>
            </a:r>
          </a:p>
          <a:p>
            <a:pPr marL="990600" lvl="1" indent="-533400" eaLnBrk="1" hangingPunct="1">
              <a:buFont typeface="Arial" charset="0"/>
              <a:buAutoNum type="arabicPeriod"/>
            </a:pPr>
            <a:r>
              <a:rPr lang="de-DE" sz="1600" smtClean="0"/>
              <a:t>RNA Binding Proteins (RBPs)</a:t>
            </a:r>
          </a:p>
          <a:p>
            <a:pPr marL="609600" indent="-609600" eaLnBrk="1" hangingPunct="1">
              <a:buFont typeface="Arial" charset="0"/>
              <a:buNone/>
            </a:pPr>
            <a:endParaRPr lang="de-DE" sz="1800" smtClean="0"/>
          </a:p>
          <a:p>
            <a:pPr marL="990600" lvl="1" indent="-533400" eaLnBrk="1" hangingPunct="1"/>
            <a:endParaRPr lang="de-DE" sz="1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xEl>
                                              <p:pRg st="9" end="9"/>
                                            </p:txEl>
                                          </p:spTgt>
                                        </p:tgtEl>
                                        <p:attrNameLst>
                                          <p:attrName>style.opacity</p:attrName>
                                        </p:attrNameLst>
                                      </p:cBhvr>
                                      <p:to>
                                        <p:strVal val="0.25"/>
                                      </p:to>
                                    </p:set>
                                    <p:animEffect filter="image" prLst="opacity: 0.25">
                                      <p:cBhvr rctx="IE">
                                        <p:cTn id="7" dur="indefinite"/>
                                        <p:tgtEl>
                                          <p:spTgt spid="4">
                                            <p:txEl>
                                              <p:pRg st="9" end="9"/>
                                            </p:txEl>
                                          </p:spTgt>
                                        </p:tgtEl>
                                      </p:cBhvr>
                                    </p:animEffect>
                                  </p:childTnLst>
                                </p:cTn>
                              </p:par>
                              <p:par>
                                <p:cTn id="8" presetID="9" presetClass="emph" presetSubtype="0" nodeType="withEffect">
                                  <p:stCondLst>
                                    <p:cond delay="0"/>
                                  </p:stCondLst>
                                  <p:childTnLst>
                                    <p:set>
                                      <p:cBhvr rctx="PPT">
                                        <p:cTn id="9" dur="indefinite"/>
                                        <p:tgtEl>
                                          <p:spTgt spid="4">
                                            <p:txEl>
                                              <p:pRg st="11" end="11"/>
                                            </p:txEl>
                                          </p:spTgt>
                                        </p:tgtEl>
                                        <p:attrNameLst>
                                          <p:attrName>style.opacity</p:attrName>
                                        </p:attrNameLst>
                                      </p:cBhvr>
                                      <p:to>
                                        <p:strVal val="0.25"/>
                                      </p:to>
                                    </p:set>
                                    <p:animEffect filter="image" prLst="opacity: 0.25">
                                      <p:cBhvr rctx="IE">
                                        <p:cTn id="10" dur="indefinite"/>
                                        <p:tgtEl>
                                          <p:spTgt spid="4">
                                            <p:txEl>
                                              <p:pRg st="11" end="11"/>
                                            </p:txEl>
                                          </p:spTgt>
                                        </p:tgtEl>
                                      </p:cBhvr>
                                    </p:animEffect>
                                  </p:childTnLst>
                                </p:cTn>
                              </p:par>
                              <p:par>
                                <p:cTn id="11" presetID="9" presetClass="emph" presetSubtype="0" nodeType="withEffect">
                                  <p:stCondLst>
                                    <p:cond delay="0"/>
                                  </p:stCondLst>
                                  <p:childTnLst>
                                    <p:set>
                                      <p:cBhvr rctx="PPT">
                                        <p:cTn id="12" dur="indefinite"/>
                                        <p:tgtEl>
                                          <p:spTgt spid="4">
                                            <p:txEl>
                                              <p:pRg st="12" end="12"/>
                                            </p:txEl>
                                          </p:spTgt>
                                        </p:tgtEl>
                                        <p:attrNameLst>
                                          <p:attrName>style.opacity</p:attrName>
                                        </p:attrNameLst>
                                      </p:cBhvr>
                                      <p:to>
                                        <p:strVal val="0.25"/>
                                      </p:to>
                                    </p:set>
                                    <p:animEffect filter="image" prLst="opacity: 0.25">
                                      <p:cBhvr rctx="IE">
                                        <p:cTn id="13" dur="indefinite"/>
                                        <p:tgtEl>
                                          <p:spTgt spid="4">
                                            <p:txEl>
                                              <p:pRg st="12" end="12"/>
                                            </p:txEl>
                                          </p:spTgt>
                                        </p:tgtEl>
                                      </p:cBhvr>
                                    </p:animEffect>
                                  </p:childTnLst>
                                </p:cTn>
                              </p:par>
                              <p:par>
                                <p:cTn id="14" presetID="9" presetClass="emph" presetSubtype="0" nodeType="withEffect">
                                  <p:stCondLst>
                                    <p:cond delay="0"/>
                                  </p:stCondLst>
                                  <p:childTnLst>
                                    <p:set>
                                      <p:cBhvr rctx="PPT">
                                        <p:cTn id="15" dur="indefinite"/>
                                        <p:tgtEl>
                                          <p:spTgt spid="4">
                                            <p:txEl>
                                              <p:pRg st="13" end="13"/>
                                            </p:txEl>
                                          </p:spTgt>
                                        </p:tgtEl>
                                        <p:attrNameLst>
                                          <p:attrName>style.opacity</p:attrName>
                                        </p:attrNameLst>
                                      </p:cBhvr>
                                      <p:to>
                                        <p:strVal val="0.25"/>
                                      </p:to>
                                    </p:set>
                                    <p:animEffect filter="image" prLst="opacity: 0.25">
                                      <p:cBhvr rctx="IE">
                                        <p:cTn id="16" dur="indefinite"/>
                                        <p:tgtEl>
                                          <p:spTgt spid="4">
                                            <p:txEl>
                                              <p:pRg st="13" end="13"/>
                                            </p:txEl>
                                          </p:spTgt>
                                        </p:tgtEl>
                                      </p:cBhvr>
                                    </p:animEffect>
                                  </p:childTnLst>
                                </p:cTn>
                              </p:par>
                              <p:par>
                                <p:cTn id="17" presetID="9" presetClass="emph" presetSubtype="0" nodeType="withEffect">
                                  <p:stCondLst>
                                    <p:cond delay="0"/>
                                  </p:stCondLst>
                                  <p:childTnLst>
                                    <p:set>
                                      <p:cBhvr rctx="PPT">
                                        <p:cTn id="18" dur="indefinite"/>
                                        <p:tgtEl>
                                          <p:spTgt spid="4">
                                            <p:txEl>
                                              <p:pRg st="14" end="14"/>
                                            </p:txEl>
                                          </p:spTgt>
                                        </p:tgtEl>
                                        <p:attrNameLst>
                                          <p:attrName>style.opacity</p:attrName>
                                        </p:attrNameLst>
                                      </p:cBhvr>
                                      <p:to>
                                        <p:strVal val="0.25"/>
                                      </p:to>
                                    </p:set>
                                    <p:animEffect filter="image" prLst="opacity: 0.25">
                                      <p:cBhvr rctx="IE">
                                        <p:cTn id="19" dur="indefinite"/>
                                        <p:tgtEl>
                                          <p:spTgt spid="4">
                                            <p:txEl>
                                              <p:pRg st="14" end="14"/>
                                            </p:txEl>
                                          </p:spTgt>
                                        </p:tgtEl>
                                      </p:cBhvr>
                                    </p:animEffect>
                                  </p:childTnLst>
                                </p:cTn>
                              </p:par>
                              <p:par>
                                <p:cTn id="20" presetID="9" presetClass="emph" presetSubtype="0" nodeType="withEffect">
                                  <p:stCondLst>
                                    <p:cond delay="0"/>
                                  </p:stCondLst>
                                  <p:childTnLst>
                                    <p:set>
                                      <p:cBhvr rctx="PPT">
                                        <p:cTn id="21" dur="indefinite"/>
                                        <p:tgtEl>
                                          <p:spTgt spid="4">
                                            <p:txEl>
                                              <p:pRg st="15" end="15"/>
                                            </p:txEl>
                                          </p:spTgt>
                                        </p:tgtEl>
                                        <p:attrNameLst>
                                          <p:attrName>style.opacity</p:attrName>
                                        </p:attrNameLst>
                                      </p:cBhvr>
                                      <p:to>
                                        <p:strVal val="0.25"/>
                                      </p:to>
                                    </p:set>
                                    <p:animEffect filter="image" prLst="opacity: 0.25">
                                      <p:cBhvr rctx="IE">
                                        <p:cTn id="22" dur="indefinite"/>
                                        <p:tgtEl>
                                          <p:spTgt spid="4">
                                            <p:txEl>
                                              <p:pRg st="15" end="15"/>
                                            </p:txEl>
                                          </p:spTgt>
                                        </p:tgtEl>
                                      </p:cBhvr>
                                    </p:animEffect>
                                  </p:childTnLst>
                                </p:cTn>
                              </p:par>
                              <p:par>
                                <p:cTn id="23" presetID="9" presetClass="emph" presetSubtype="0" nodeType="withEffect">
                                  <p:stCondLst>
                                    <p:cond delay="0"/>
                                  </p:stCondLst>
                                  <p:childTnLst>
                                    <p:set>
                                      <p:cBhvr rctx="PPT">
                                        <p:cTn id="24" dur="indefinite"/>
                                        <p:tgtEl>
                                          <p:spTgt spid="4">
                                            <p:txEl>
                                              <p:pRg st="7" end="7"/>
                                            </p:txEl>
                                          </p:spTgt>
                                        </p:tgtEl>
                                        <p:attrNameLst>
                                          <p:attrName>style.opacity</p:attrName>
                                        </p:attrNameLst>
                                      </p:cBhvr>
                                      <p:to>
                                        <p:strVal val="0.25"/>
                                      </p:to>
                                    </p:set>
                                    <p:animEffect filter="image" prLst="opacity: 0.25">
                                      <p:cBhvr rctx="IE">
                                        <p:cTn id="25" dur="indefinite"/>
                                        <p:tgtEl>
                                          <p:spTgt spid="4">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mph" presetSubtype="1" nodeType="clickEffect">
                                  <p:stCondLst>
                                    <p:cond delay="0"/>
                                  </p:stCondLst>
                                  <p:childTnLst>
                                    <p:set>
                                      <p:cBhvr override="childStyle">
                                        <p:cTn id="29" dur="indefinite"/>
                                        <p:tgtEl>
                                          <p:spTgt spid="4">
                                            <p:txEl>
                                              <p:pRg st="3" end="3"/>
                                            </p:txEl>
                                          </p:spTgt>
                                        </p:tgtEl>
                                        <p:attrNameLst>
                                          <p:attrName>style.fontStyle</p:attrName>
                                        </p:attrNameLst>
                                      </p:cBhvr>
                                      <p:to>
                                        <p:strVal val="normal"/>
                                      </p:to>
                                    </p:set>
                                    <p:set>
                                      <p:cBhvr override="childStyle">
                                        <p:cTn id="30" dur="indefinite"/>
                                        <p:tgtEl>
                                          <p:spTgt spid="4">
                                            <p:txEl>
                                              <p:pRg st="3" end="3"/>
                                            </p:txEl>
                                          </p:spTgt>
                                        </p:tgtEl>
                                        <p:attrNameLst>
                                          <p:attrName>style.fontWeight</p:attrName>
                                        </p:attrNameLst>
                                      </p:cBhvr>
                                      <p:to>
                                        <p:strVal val="bold"/>
                                      </p:to>
                                    </p:set>
                                    <p:set>
                                      <p:cBhvr override="childStyle">
                                        <p:cTn id="31" dur="indefinite"/>
                                        <p:tgtEl>
                                          <p:spTgt spid="4">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4" name="Rectangle 2"/>
          <p:cNvSpPr>
            <a:spLocks noGrp="1"/>
          </p:cNvSpPr>
          <p:nvPr>
            <p:ph type="title"/>
          </p:nvPr>
        </p:nvSpPr>
        <p:spPr>
          <a:xfrm>
            <a:off x="457200" y="76200"/>
            <a:ext cx="8229600" cy="1143000"/>
          </a:xfrm>
        </p:spPr>
        <p:txBody>
          <a:bodyPr/>
          <a:lstStyle/>
          <a:p>
            <a:pPr eaLnBrk="1" hangingPunct="1"/>
            <a:r>
              <a:rPr lang="de-DE" sz="4000" smtClean="0"/>
              <a:t>RNA fold predictions based on multiple  alignment</a:t>
            </a:r>
            <a:endParaRPr lang="en-US" sz="4000" smtClean="0"/>
          </a:p>
        </p:txBody>
      </p:sp>
      <p:sp>
        <p:nvSpPr>
          <p:cNvPr id="132105" name="Rectangle 4"/>
          <p:cNvSpPr>
            <a:spLocks noChangeArrowheads="1"/>
          </p:cNvSpPr>
          <p:nvPr/>
        </p:nvSpPr>
        <p:spPr bwMode="auto">
          <a:xfrm>
            <a:off x="381000" y="1295400"/>
            <a:ext cx="8382000" cy="915988"/>
          </a:xfrm>
          <a:prstGeom prst="rect">
            <a:avLst/>
          </a:prstGeom>
          <a:noFill/>
          <a:ln w="9525">
            <a:noFill/>
            <a:miter lim="800000"/>
            <a:headEnd/>
            <a:tailEnd/>
          </a:ln>
        </p:spPr>
        <p:txBody>
          <a:bodyPr>
            <a:spAutoFit/>
          </a:bodyPr>
          <a:lstStyle/>
          <a:p>
            <a:pPr defTabSz="914400"/>
            <a:endParaRPr lang="en-US"/>
          </a:p>
          <a:p>
            <a:pPr defTabSz="914400"/>
            <a:r>
              <a:rPr lang="en-US">
                <a:latin typeface="Calibri" pitchFamily="34" charset="0"/>
              </a:rPr>
              <a:t>Information from multiple sequence alignment (MSA) can help to predict the probability of positions i,j to be base-paired -&gt; exploit compensatory substitution</a:t>
            </a:r>
          </a:p>
        </p:txBody>
      </p:sp>
      <p:grpSp>
        <p:nvGrpSpPr>
          <p:cNvPr id="132106" name="Group 6"/>
          <p:cNvGrpSpPr>
            <a:grpSpLocks/>
          </p:cNvGrpSpPr>
          <p:nvPr/>
        </p:nvGrpSpPr>
        <p:grpSpPr bwMode="auto">
          <a:xfrm>
            <a:off x="2057400" y="2209800"/>
            <a:ext cx="4953000" cy="2352675"/>
            <a:chOff x="1152" y="1728"/>
            <a:chExt cx="3462" cy="1769"/>
          </a:xfrm>
        </p:grpSpPr>
        <p:pic>
          <p:nvPicPr>
            <p:cNvPr id="132114" name="Picture 4"/>
            <p:cNvPicPr>
              <a:picLocks noChangeAspect="1" noChangeArrowheads="1"/>
            </p:cNvPicPr>
            <p:nvPr/>
          </p:nvPicPr>
          <p:blipFill>
            <a:blip r:embed="rId4"/>
            <a:srcRect/>
            <a:stretch>
              <a:fillRect/>
            </a:stretch>
          </p:blipFill>
          <p:spPr bwMode="auto">
            <a:xfrm>
              <a:off x="1152" y="1728"/>
              <a:ext cx="3462" cy="1613"/>
            </a:xfrm>
            <a:prstGeom prst="rect">
              <a:avLst/>
            </a:prstGeom>
            <a:noFill/>
            <a:ln w="9525">
              <a:noFill/>
              <a:miter lim="800000"/>
              <a:headEnd/>
              <a:tailEnd/>
            </a:ln>
          </p:spPr>
        </p:pic>
        <p:sp>
          <p:nvSpPr>
            <p:cNvPr id="132115" name="Text Box 5"/>
            <p:cNvSpPr txBox="1">
              <a:spLocks noChangeArrowheads="1"/>
            </p:cNvSpPr>
            <p:nvPr/>
          </p:nvSpPr>
          <p:spPr bwMode="auto">
            <a:xfrm>
              <a:off x="1286" y="3187"/>
              <a:ext cx="2444" cy="310"/>
            </a:xfrm>
            <a:prstGeom prst="rect">
              <a:avLst/>
            </a:prstGeom>
            <a:noFill/>
            <a:ln w="9525">
              <a:noFill/>
              <a:miter lim="800000"/>
              <a:headEnd/>
              <a:tailEnd/>
            </a:ln>
          </p:spPr>
          <p:txBody>
            <a:bodyPr wrap="none">
              <a:spAutoFit/>
            </a:bodyPr>
            <a:lstStyle/>
            <a:p>
              <a:pPr defTabSz="914400"/>
              <a:r>
                <a:rPr lang="de-DE" sz="2100" b="1"/>
                <a:t>G  A  C  U  U  C  G  G  U  C</a:t>
              </a:r>
              <a:endParaRPr lang="en-US" sz="2100" b="1"/>
            </a:p>
          </p:txBody>
        </p:sp>
      </p:grpSp>
      <p:graphicFrame>
        <p:nvGraphicFramePr>
          <p:cNvPr id="132103" name="Object 7"/>
          <p:cNvGraphicFramePr>
            <a:graphicFrameLocks noChangeAspect="1"/>
          </p:cNvGraphicFramePr>
          <p:nvPr/>
        </p:nvGraphicFramePr>
        <p:xfrm>
          <a:off x="2819400" y="4953000"/>
          <a:ext cx="3505200" cy="1020763"/>
        </p:xfrm>
        <a:graphic>
          <a:graphicData uri="http://schemas.openxmlformats.org/presentationml/2006/ole">
            <p:oleObj spid="_x0000_s132103" name="Equation" r:id="rId5" imgW="1612800" imgH="469800" progId="Equation.3">
              <p:embed/>
            </p:oleObj>
          </a:graphicData>
        </a:graphic>
      </p:graphicFrame>
      <p:sp>
        <p:nvSpPr>
          <p:cNvPr id="132107" name="Text Box 8"/>
          <p:cNvSpPr txBox="1">
            <a:spLocks noChangeArrowheads="1"/>
          </p:cNvSpPr>
          <p:nvPr/>
        </p:nvSpPr>
        <p:spPr bwMode="auto">
          <a:xfrm>
            <a:off x="212725" y="5029200"/>
            <a:ext cx="2371725" cy="641350"/>
          </a:xfrm>
          <a:prstGeom prst="rect">
            <a:avLst/>
          </a:prstGeom>
          <a:noFill/>
          <a:ln w="9525">
            <a:noFill/>
            <a:miter lim="800000"/>
            <a:headEnd/>
            <a:tailEnd/>
          </a:ln>
        </p:spPr>
        <p:txBody>
          <a:bodyPr wrap="none">
            <a:spAutoFit/>
          </a:bodyPr>
          <a:lstStyle/>
          <a:p>
            <a:pPr defTabSz="914400"/>
            <a:r>
              <a:rPr lang="de-DE">
                <a:latin typeface="Calibri" pitchFamily="34" charset="0"/>
              </a:rPr>
              <a:t>Mutual Information</a:t>
            </a:r>
          </a:p>
          <a:p>
            <a:pPr defTabSz="914400"/>
            <a:r>
              <a:rPr lang="de-DE">
                <a:latin typeface="Calibri" pitchFamily="34" charset="0"/>
              </a:rPr>
              <a:t>Between column i and j</a:t>
            </a:r>
            <a:endParaRPr lang="en-US">
              <a:latin typeface="Calibri" pitchFamily="34" charset="0"/>
            </a:endParaRPr>
          </a:p>
        </p:txBody>
      </p:sp>
      <p:sp>
        <p:nvSpPr>
          <p:cNvPr id="132108" name="Line 9"/>
          <p:cNvSpPr>
            <a:spLocks noChangeShapeType="1"/>
          </p:cNvSpPr>
          <p:nvPr/>
        </p:nvSpPr>
        <p:spPr bwMode="auto">
          <a:xfrm>
            <a:off x="5638800" y="5943600"/>
            <a:ext cx="838200" cy="457200"/>
          </a:xfrm>
          <a:prstGeom prst="line">
            <a:avLst/>
          </a:prstGeom>
          <a:noFill/>
          <a:ln w="9525">
            <a:solidFill>
              <a:schemeClr val="tx1"/>
            </a:solidFill>
            <a:round/>
            <a:headEnd/>
            <a:tailEnd/>
          </a:ln>
        </p:spPr>
        <p:txBody>
          <a:bodyPr/>
          <a:lstStyle/>
          <a:p>
            <a:endParaRPr lang="en-US"/>
          </a:p>
        </p:txBody>
      </p:sp>
      <p:sp>
        <p:nvSpPr>
          <p:cNvPr id="132109" name="Text Box 10"/>
          <p:cNvSpPr txBox="1">
            <a:spLocks noChangeArrowheads="1"/>
          </p:cNvSpPr>
          <p:nvPr/>
        </p:nvSpPr>
        <p:spPr bwMode="auto">
          <a:xfrm>
            <a:off x="6543675" y="6248400"/>
            <a:ext cx="2600325" cy="336550"/>
          </a:xfrm>
          <a:prstGeom prst="rect">
            <a:avLst/>
          </a:prstGeom>
          <a:noFill/>
          <a:ln w="9525">
            <a:noFill/>
            <a:miter lim="800000"/>
            <a:headEnd/>
            <a:tailEnd/>
          </a:ln>
        </p:spPr>
        <p:txBody>
          <a:bodyPr wrap="none">
            <a:spAutoFit/>
          </a:bodyPr>
          <a:lstStyle/>
          <a:p>
            <a:pPr defTabSz="914400"/>
            <a:r>
              <a:rPr lang="de-DE" sz="1600">
                <a:latin typeface="Calibri" pitchFamily="34" charset="0"/>
              </a:rPr>
              <a:t>Fraction of base a in column i</a:t>
            </a:r>
            <a:endParaRPr lang="en-US" sz="1600">
              <a:latin typeface="Calibri" pitchFamily="34" charset="0"/>
            </a:endParaRPr>
          </a:p>
        </p:txBody>
      </p:sp>
      <p:sp>
        <p:nvSpPr>
          <p:cNvPr id="132110" name="Line 11"/>
          <p:cNvSpPr>
            <a:spLocks noChangeShapeType="1"/>
          </p:cNvSpPr>
          <p:nvPr/>
        </p:nvSpPr>
        <p:spPr bwMode="auto">
          <a:xfrm>
            <a:off x="6248400" y="5791200"/>
            <a:ext cx="838200" cy="152400"/>
          </a:xfrm>
          <a:prstGeom prst="line">
            <a:avLst/>
          </a:prstGeom>
          <a:noFill/>
          <a:ln w="9525">
            <a:solidFill>
              <a:schemeClr val="tx1"/>
            </a:solidFill>
            <a:round/>
            <a:headEnd/>
            <a:tailEnd/>
          </a:ln>
        </p:spPr>
        <p:txBody>
          <a:bodyPr/>
          <a:lstStyle/>
          <a:p>
            <a:endParaRPr lang="en-US"/>
          </a:p>
        </p:txBody>
      </p:sp>
      <p:sp>
        <p:nvSpPr>
          <p:cNvPr id="132111" name="Text Box 12"/>
          <p:cNvSpPr txBox="1">
            <a:spLocks noChangeArrowheads="1"/>
          </p:cNvSpPr>
          <p:nvPr/>
        </p:nvSpPr>
        <p:spPr bwMode="auto">
          <a:xfrm>
            <a:off x="6324600" y="5943600"/>
            <a:ext cx="2613025" cy="336550"/>
          </a:xfrm>
          <a:prstGeom prst="rect">
            <a:avLst/>
          </a:prstGeom>
          <a:noFill/>
          <a:ln w="9525">
            <a:noFill/>
            <a:miter lim="800000"/>
            <a:headEnd/>
            <a:tailEnd/>
          </a:ln>
        </p:spPr>
        <p:txBody>
          <a:bodyPr wrap="none">
            <a:spAutoFit/>
          </a:bodyPr>
          <a:lstStyle/>
          <a:p>
            <a:pPr defTabSz="914400"/>
            <a:r>
              <a:rPr lang="de-DE" sz="1600">
                <a:latin typeface="Calibri" pitchFamily="34" charset="0"/>
              </a:rPr>
              <a:t>Fraction of base b in column j</a:t>
            </a:r>
            <a:endParaRPr lang="en-US" sz="1600">
              <a:latin typeface="Calibri" pitchFamily="34" charset="0"/>
            </a:endParaRPr>
          </a:p>
        </p:txBody>
      </p:sp>
      <p:sp>
        <p:nvSpPr>
          <p:cNvPr id="132112" name="Line 13"/>
          <p:cNvSpPr>
            <a:spLocks noChangeShapeType="1"/>
          </p:cNvSpPr>
          <p:nvPr/>
        </p:nvSpPr>
        <p:spPr bwMode="auto">
          <a:xfrm flipV="1">
            <a:off x="5943600" y="5029200"/>
            <a:ext cx="457200" cy="76200"/>
          </a:xfrm>
          <a:prstGeom prst="line">
            <a:avLst/>
          </a:prstGeom>
          <a:noFill/>
          <a:ln w="9525">
            <a:solidFill>
              <a:schemeClr val="tx1"/>
            </a:solidFill>
            <a:round/>
            <a:headEnd/>
            <a:tailEnd/>
          </a:ln>
        </p:spPr>
        <p:txBody>
          <a:bodyPr/>
          <a:lstStyle/>
          <a:p>
            <a:endParaRPr lang="en-US"/>
          </a:p>
        </p:txBody>
      </p:sp>
      <p:sp>
        <p:nvSpPr>
          <p:cNvPr id="132113" name="Text Box 14"/>
          <p:cNvSpPr txBox="1">
            <a:spLocks noChangeArrowheads="1"/>
          </p:cNvSpPr>
          <p:nvPr/>
        </p:nvSpPr>
        <p:spPr bwMode="auto">
          <a:xfrm>
            <a:off x="6477000" y="4876800"/>
            <a:ext cx="2132013" cy="336550"/>
          </a:xfrm>
          <a:prstGeom prst="rect">
            <a:avLst/>
          </a:prstGeom>
          <a:noFill/>
          <a:ln w="9525">
            <a:noFill/>
            <a:miter lim="800000"/>
            <a:headEnd/>
            <a:tailEnd/>
          </a:ln>
        </p:spPr>
        <p:txBody>
          <a:bodyPr wrap="none">
            <a:spAutoFit/>
          </a:bodyPr>
          <a:lstStyle/>
          <a:p>
            <a:pPr defTabSz="914400"/>
            <a:r>
              <a:rPr lang="de-DE" sz="1600">
                <a:latin typeface="Calibri" pitchFamily="34" charset="0"/>
              </a:rPr>
              <a:t>Observed  base pair a-b</a:t>
            </a:r>
            <a:endParaRPr lang="en-US" sz="16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2107"/>
                                        </p:tgtEl>
                                        <p:attrNameLst>
                                          <p:attrName>style.visibility</p:attrName>
                                        </p:attrNameLst>
                                      </p:cBhvr>
                                      <p:to>
                                        <p:strVal val="visible"/>
                                      </p:to>
                                    </p:set>
                                    <p:anim calcmode="lin" valueType="num">
                                      <p:cBhvr additive="base">
                                        <p:cTn id="7" dur="500" fill="hold"/>
                                        <p:tgtEl>
                                          <p:spTgt spid="132107"/>
                                        </p:tgtEl>
                                        <p:attrNameLst>
                                          <p:attrName>ppt_x</p:attrName>
                                        </p:attrNameLst>
                                      </p:cBhvr>
                                      <p:tavLst>
                                        <p:tav tm="0">
                                          <p:val>
                                            <p:strVal val="#ppt_x"/>
                                          </p:val>
                                        </p:tav>
                                        <p:tav tm="100000">
                                          <p:val>
                                            <p:strVal val="#ppt_x"/>
                                          </p:val>
                                        </p:tav>
                                      </p:tavLst>
                                    </p:anim>
                                    <p:anim calcmode="lin" valueType="num">
                                      <p:cBhvr additive="base">
                                        <p:cTn id="8" dur="500" fill="hold"/>
                                        <p:tgtEl>
                                          <p:spTgt spid="13210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2103"/>
                                        </p:tgtEl>
                                        <p:attrNameLst>
                                          <p:attrName>style.visibility</p:attrName>
                                        </p:attrNameLst>
                                      </p:cBhvr>
                                      <p:to>
                                        <p:strVal val="visible"/>
                                      </p:to>
                                    </p:set>
                                    <p:anim calcmode="lin" valueType="num">
                                      <p:cBhvr additive="base">
                                        <p:cTn id="11" dur="500" fill="hold"/>
                                        <p:tgtEl>
                                          <p:spTgt spid="132103"/>
                                        </p:tgtEl>
                                        <p:attrNameLst>
                                          <p:attrName>ppt_x</p:attrName>
                                        </p:attrNameLst>
                                      </p:cBhvr>
                                      <p:tavLst>
                                        <p:tav tm="0">
                                          <p:val>
                                            <p:strVal val="#ppt_x"/>
                                          </p:val>
                                        </p:tav>
                                        <p:tav tm="100000">
                                          <p:val>
                                            <p:strVal val="#ppt_x"/>
                                          </p:val>
                                        </p:tav>
                                      </p:tavLst>
                                    </p:anim>
                                    <p:anim calcmode="lin" valueType="num">
                                      <p:cBhvr additive="base">
                                        <p:cTn id="12" dur="500" fill="hold"/>
                                        <p:tgtEl>
                                          <p:spTgt spid="13210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2112"/>
                                        </p:tgtEl>
                                        <p:attrNameLst>
                                          <p:attrName>style.visibility</p:attrName>
                                        </p:attrNameLst>
                                      </p:cBhvr>
                                      <p:to>
                                        <p:strVal val="visible"/>
                                      </p:to>
                                    </p:set>
                                    <p:anim calcmode="lin" valueType="num">
                                      <p:cBhvr additive="base">
                                        <p:cTn id="15" dur="500" fill="hold"/>
                                        <p:tgtEl>
                                          <p:spTgt spid="132112"/>
                                        </p:tgtEl>
                                        <p:attrNameLst>
                                          <p:attrName>ppt_x</p:attrName>
                                        </p:attrNameLst>
                                      </p:cBhvr>
                                      <p:tavLst>
                                        <p:tav tm="0">
                                          <p:val>
                                            <p:strVal val="#ppt_x"/>
                                          </p:val>
                                        </p:tav>
                                        <p:tav tm="100000">
                                          <p:val>
                                            <p:strVal val="#ppt_x"/>
                                          </p:val>
                                        </p:tav>
                                      </p:tavLst>
                                    </p:anim>
                                    <p:anim calcmode="lin" valueType="num">
                                      <p:cBhvr additive="base">
                                        <p:cTn id="16" dur="500" fill="hold"/>
                                        <p:tgtEl>
                                          <p:spTgt spid="1321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2113"/>
                                        </p:tgtEl>
                                        <p:attrNameLst>
                                          <p:attrName>style.visibility</p:attrName>
                                        </p:attrNameLst>
                                      </p:cBhvr>
                                      <p:to>
                                        <p:strVal val="visible"/>
                                      </p:to>
                                    </p:set>
                                    <p:anim calcmode="lin" valueType="num">
                                      <p:cBhvr additive="base">
                                        <p:cTn id="19" dur="500" fill="hold"/>
                                        <p:tgtEl>
                                          <p:spTgt spid="132113"/>
                                        </p:tgtEl>
                                        <p:attrNameLst>
                                          <p:attrName>ppt_x</p:attrName>
                                        </p:attrNameLst>
                                      </p:cBhvr>
                                      <p:tavLst>
                                        <p:tav tm="0">
                                          <p:val>
                                            <p:strVal val="#ppt_x"/>
                                          </p:val>
                                        </p:tav>
                                        <p:tav tm="100000">
                                          <p:val>
                                            <p:strVal val="#ppt_x"/>
                                          </p:val>
                                        </p:tav>
                                      </p:tavLst>
                                    </p:anim>
                                    <p:anim calcmode="lin" valueType="num">
                                      <p:cBhvr additive="base">
                                        <p:cTn id="20" dur="500" fill="hold"/>
                                        <p:tgtEl>
                                          <p:spTgt spid="1321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2108"/>
                                        </p:tgtEl>
                                        <p:attrNameLst>
                                          <p:attrName>style.visibility</p:attrName>
                                        </p:attrNameLst>
                                      </p:cBhvr>
                                      <p:to>
                                        <p:strVal val="visible"/>
                                      </p:to>
                                    </p:set>
                                    <p:anim calcmode="lin" valueType="num">
                                      <p:cBhvr additive="base">
                                        <p:cTn id="23" dur="500" fill="hold"/>
                                        <p:tgtEl>
                                          <p:spTgt spid="132108"/>
                                        </p:tgtEl>
                                        <p:attrNameLst>
                                          <p:attrName>ppt_x</p:attrName>
                                        </p:attrNameLst>
                                      </p:cBhvr>
                                      <p:tavLst>
                                        <p:tav tm="0">
                                          <p:val>
                                            <p:strVal val="#ppt_x"/>
                                          </p:val>
                                        </p:tav>
                                        <p:tav tm="100000">
                                          <p:val>
                                            <p:strVal val="#ppt_x"/>
                                          </p:val>
                                        </p:tav>
                                      </p:tavLst>
                                    </p:anim>
                                    <p:anim calcmode="lin" valueType="num">
                                      <p:cBhvr additive="base">
                                        <p:cTn id="24" dur="500" fill="hold"/>
                                        <p:tgtEl>
                                          <p:spTgt spid="13210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2111"/>
                                        </p:tgtEl>
                                        <p:attrNameLst>
                                          <p:attrName>style.visibility</p:attrName>
                                        </p:attrNameLst>
                                      </p:cBhvr>
                                      <p:to>
                                        <p:strVal val="visible"/>
                                      </p:to>
                                    </p:set>
                                    <p:anim calcmode="lin" valueType="num">
                                      <p:cBhvr additive="base">
                                        <p:cTn id="27" dur="500" fill="hold"/>
                                        <p:tgtEl>
                                          <p:spTgt spid="132111"/>
                                        </p:tgtEl>
                                        <p:attrNameLst>
                                          <p:attrName>ppt_x</p:attrName>
                                        </p:attrNameLst>
                                      </p:cBhvr>
                                      <p:tavLst>
                                        <p:tav tm="0">
                                          <p:val>
                                            <p:strVal val="#ppt_x"/>
                                          </p:val>
                                        </p:tav>
                                        <p:tav tm="100000">
                                          <p:val>
                                            <p:strVal val="#ppt_x"/>
                                          </p:val>
                                        </p:tav>
                                      </p:tavLst>
                                    </p:anim>
                                    <p:anim calcmode="lin" valueType="num">
                                      <p:cBhvr additive="base">
                                        <p:cTn id="28" dur="500" fill="hold"/>
                                        <p:tgtEl>
                                          <p:spTgt spid="1321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110"/>
                                        </p:tgtEl>
                                        <p:attrNameLst>
                                          <p:attrName>style.visibility</p:attrName>
                                        </p:attrNameLst>
                                      </p:cBhvr>
                                      <p:to>
                                        <p:strVal val="visible"/>
                                      </p:to>
                                    </p:set>
                                    <p:anim calcmode="lin" valueType="num">
                                      <p:cBhvr additive="base">
                                        <p:cTn id="31" dur="500" fill="hold"/>
                                        <p:tgtEl>
                                          <p:spTgt spid="132110"/>
                                        </p:tgtEl>
                                        <p:attrNameLst>
                                          <p:attrName>ppt_x</p:attrName>
                                        </p:attrNameLst>
                                      </p:cBhvr>
                                      <p:tavLst>
                                        <p:tav tm="0">
                                          <p:val>
                                            <p:strVal val="#ppt_x"/>
                                          </p:val>
                                        </p:tav>
                                        <p:tav tm="100000">
                                          <p:val>
                                            <p:strVal val="#ppt_x"/>
                                          </p:val>
                                        </p:tav>
                                      </p:tavLst>
                                    </p:anim>
                                    <p:anim calcmode="lin" valueType="num">
                                      <p:cBhvr additive="base">
                                        <p:cTn id="32" dur="500" fill="hold"/>
                                        <p:tgtEl>
                                          <p:spTgt spid="1321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2109"/>
                                        </p:tgtEl>
                                        <p:attrNameLst>
                                          <p:attrName>style.visibility</p:attrName>
                                        </p:attrNameLst>
                                      </p:cBhvr>
                                      <p:to>
                                        <p:strVal val="visible"/>
                                      </p:to>
                                    </p:set>
                                    <p:anim calcmode="lin" valueType="num">
                                      <p:cBhvr additive="base">
                                        <p:cTn id="35" dur="500" fill="hold"/>
                                        <p:tgtEl>
                                          <p:spTgt spid="132109"/>
                                        </p:tgtEl>
                                        <p:attrNameLst>
                                          <p:attrName>ppt_x</p:attrName>
                                        </p:attrNameLst>
                                      </p:cBhvr>
                                      <p:tavLst>
                                        <p:tav tm="0">
                                          <p:val>
                                            <p:strVal val="#ppt_x"/>
                                          </p:val>
                                        </p:tav>
                                        <p:tav tm="100000">
                                          <p:val>
                                            <p:strVal val="#ppt_x"/>
                                          </p:val>
                                        </p:tav>
                                      </p:tavLst>
                                    </p:anim>
                                    <p:anim calcmode="lin" valueType="num">
                                      <p:cBhvr additive="base">
                                        <p:cTn id="36" dur="500" fill="hold"/>
                                        <p:tgtEl>
                                          <p:spTgt spid="132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7" grpId="0"/>
      <p:bldP spid="132108" grpId="0" animBg="1"/>
      <p:bldP spid="132109" grpId="0"/>
      <p:bldP spid="132110" grpId="0" animBg="1"/>
      <p:bldP spid="132111" grpId="0"/>
      <p:bldP spid="132112" grpId="0" animBg="1"/>
      <p:bldP spid="1321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p:cNvSpPr>
          <p:nvPr>
            <p:ph type="title"/>
          </p:nvPr>
        </p:nvSpPr>
        <p:spPr/>
        <p:txBody>
          <a:bodyPr/>
          <a:lstStyle/>
          <a:p>
            <a:pPr eaLnBrk="1" hangingPunct="1"/>
            <a:r>
              <a:rPr lang="de-DE" sz="4000" smtClean="0"/>
              <a:t>RNA fold predictions based on multiple  alignment</a:t>
            </a:r>
            <a:endParaRPr lang="en-US" sz="4000" smtClean="0"/>
          </a:p>
        </p:txBody>
      </p:sp>
      <p:sp>
        <p:nvSpPr>
          <p:cNvPr id="137218" name="Text Box 5"/>
          <p:cNvSpPr txBox="1">
            <a:spLocks noChangeArrowheads="1"/>
          </p:cNvSpPr>
          <p:nvPr/>
        </p:nvSpPr>
        <p:spPr bwMode="auto">
          <a:xfrm>
            <a:off x="228600" y="1981200"/>
            <a:ext cx="8966200" cy="3140075"/>
          </a:xfrm>
          <a:prstGeom prst="rect">
            <a:avLst/>
          </a:prstGeom>
          <a:noFill/>
          <a:ln w="9525">
            <a:noFill/>
            <a:miter lim="800000"/>
            <a:headEnd/>
            <a:tailEnd/>
          </a:ln>
        </p:spPr>
        <p:txBody>
          <a:bodyPr wrap="none">
            <a:spAutoFit/>
          </a:bodyPr>
          <a:lstStyle/>
          <a:p>
            <a:pPr defTabSz="914400"/>
            <a:r>
              <a:rPr lang="de-DE" sz="2000" b="1">
                <a:latin typeface="Calibri" pitchFamily="34" charset="0"/>
              </a:rPr>
              <a:t>Important</a:t>
            </a:r>
            <a:r>
              <a:rPr lang="de-DE" sz="2000">
                <a:latin typeface="Calibri" pitchFamily="34" charset="0"/>
              </a:rPr>
              <a:t>: mutual information does not capture conserved base pairs</a:t>
            </a:r>
          </a:p>
          <a:p>
            <a:pPr defTabSz="914400"/>
            <a:endParaRPr lang="de-DE" sz="2000">
              <a:latin typeface="Calibri" pitchFamily="34" charset="0"/>
            </a:endParaRPr>
          </a:p>
          <a:p>
            <a:pPr defTabSz="914400">
              <a:buFont typeface="Wingdings" pitchFamily="2" charset="2"/>
              <a:buChar char="q"/>
            </a:pPr>
            <a:r>
              <a:rPr lang="de-DE" sz="2000">
                <a:latin typeface="Calibri" pitchFamily="34" charset="0"/>
              </a:rPr>
              <a:t> Conservation – no additional information </a:t>
            </a:r>
          </a:p>
          <a:p>
            <a:pPr defTabSz="914400">
              <a:buFont typeface="Wingdings" pitchFamily="2" charset="2"/>
              <a:buChar char="q"/>
            </a:pPr>
            <a:r>
              <a:rPr lang="de-DE" sz="2000">
                <a:latin typeface="Calibri" pitchFamily="34" charset="0"/>
              </a:rPr>
              <a:t> non-compensatory mutations (GC - GU) – do not support stem </a:t>
            </a:r>
          </a:p>
          <a:p>
            <a:pPr defTabSz="914400">
              <a:buFont typeface="Wingdings" pitchFamily="2" charset="2"/>
              <a:buChar char="q"/>
            </a:pPr>
            <a:r>
              <a:rPr lang="de-DE" sz="2000">
                <a:latin typeface="Calibri" pitchFamily="34" charset="0"/>
              </a:rPr>
              <a:t> Compensatory mutations – support stem.</a:t>
            </a:r>
            <a:r>
              <a:rPr lang="de-DE" sz="2000"/>
              <a:t> </a:t>
            </a:r>
          </a:p>
          <a:p>
            <a:pPr defTabSz="914400">
              <a:buFont typeface="Wingdings" pitchFamily="2" charset="2"/>
              <a:buChar char="q"/>
            </a:pPr>
            <a:endParaRPr lang="de-DE" sz="2000"/>
          </a:p>
          <a:p>
            <a:pPr defTabSz="914400"/>
            <a:r>
              <a:rPr lang="de-DE" sz="2000">
                <a:solidFill>
                  <a:srgbClr val="FF0000"/>
                </a:solidFill>
                <a:latin typeface="Calibri" pitchFamily="34" charset="0"/>
              </a:rPr>
              <a:t>Information from multiple sequence alignment (MSA) can help to predict the </a:t>
            </a:r>
          </a:p>
          <a:p>
            <a:pPr defTabSz="914400"/>
            <a:r>
              <a:rPr lang="de-DE" sz="2000">
                <a:solidFill>
                  <a:srgbClr val="FF0000"/>
                </a:solidFill>
                <a:latin typeface="Calibri" pitchFamily="34" charset="0"/>
              </a:rPr>
              <a:t>probability of positions i,j to be base-paired</a:t>
            </a:r>
            <a:r>
              <a:rPr lang="de-DE" sz="2000">
                <a:latin typeface="Calibri" pitchFamily="34" charset="0"/>
              </a:rPr>
              <a:t> -&gt; modification of dynamic programming</a:t>
            </a:r>
          </a:p>
          <a:p>
            <a:pPr defTabSz="914400"/>
            <a:r>
              <a:rPr lang="de-DE" sz="2000">
                <a:latin typeface="Calibri" pitchFamily="34" charset="0"/>
              </a:rPr>
              <a:t>algorithm by adding M</a:t>
            </a:r>
            <a:r>
              <a:rPr lang="de-DE" sz="2000" baseline="-25000">
                <a:latin typeface="Calibri" pitchFamily="34" charset="0"/>
              </a:rPr>
              <a:t>ij</a:t>
            </a:r>
            <a:r>
              <a:rPr lang="de-DE" sz="2000">
                <a:latin typeface="Calibri" pitchFamily="34" charset="0"/>
              </a:rPr>
              <a:t> term to the energy model</a:t>
            </a:r>
          </a:p>
          <a:p>
            <a:pPr defTabSz="914400">
              <a:buFont typeface="Wingdings" pitchFamily="2" charset="2"/>
              <a:buNone/>
            </a:pPr>
            <a:endParaRPr lang="en-US" sz="200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4"/>
          <p:cNvPicPr>
            <a:picLocks noChangeAspect="1" noChangeArrowheads="1"/>
          </p:cNvPicPr>
          <p:nvPr/>
        </p:nvPicPr>
        <p:blipFill>
          <a:blip r:embed="rId3"/>
          <a:srcRect/>
          <a:stretch>
            <a:fillRect/>
          </a:stretch>
        </p:blipFill>
        <p:spPr bwMode="auto">
          <a:xfrm>
            <a:off x="990600" y="1371600"/>
            <a:ext cx="7383463" cy="2087563"/>
          </a:xfrm>
          <a:prstGeom prst="rect">
            <a:avLst/>
          </a:prstGeom>
          <a:noFill/>
          <a:ln w="9525">
            <a:noFill/>
            <a:miter lim="800000"/>
            <a:headEnd/>
            <a:tailEnd/>
          </a:ln>
        </p:spPr>
      </p:pic>
      <p:sp>
        <p:nvSpPr>
          <p:cNvPr id="138242" name="Text Box 5"/>
          <p:cNvSpPr txBox="1">
            <a:spLocks noChangeArrowheads="1"/>
          </p:cNvSpPr>
          <p:nvPr/>
        </p:nvSpPr>
        <p:spPr bwMode="auto">
          <a:xfrm>
            <a:off x="1371600" y="388938"/>
            <a:ext cx="1800225" cy="366712"/>
          </a:xfrm>
          <a:prstGeom prst="rect">
            <a:avLst/>
          </a:prstGeom>
          <a:noFill/>
          <a:ln w="9525">
            <a:noFill/>
            <a:miter lim="800000"/>
            <a:headEnd/>
            <a:tailEnd/>
          </a:ln>
        </p:spPr>
        <p:txBody>
          <a:bodyPr wrap="none">
            <a:spAutoFit/>
          </a:bodyPr>
          <a:lstStyle/>
          <a:p>
            <a:pPr defTabSz="914400"/>
            <a:r>
              <a:rPr lang="de-DE">
                <a:latin typeface="Calibri" pitchFamily="34" charset="0"/>
              </a:rPr>
              <a:t>PMID: 19014431</a:t>
            </a:r>
            <a:r>
              <a:rPr lang="de-DE"/>
              <a:t> </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idx="4294967295"/>
          </p:nvPr>
        </p:nvSpPr>
        <p:spPr>
          <a:xfrm>
            <a:off x="457200" y="76200"/>
            <a:ext cx="8229600" cy="1143000"/>
          </a:xfrm>
        </p:spPr>
        <p:txBody>
          <a:bodyPr/>
          <a:lstStyle/>
          <a:p>
            <a:pPr eaLnBrk="1" hangingPunct="1"/>
            <a:r>
              <a:rPr lang="de-DE" sz="4000" smtClean="0"/>
              <a:t>Research in RNA Bioinformatics past and perspectives -I</a:t>
            </a:r>
            <a:endParaRPr lang="en-US" sz="4000" smtClean="0"/>
          </a:p>
        </p:txBody>
      </p:sp>
      <p:sp>
        <p:nvSpPr>
          <p:cNvPr id="4" name="Content Placeholder 2"/>
          <p:cNvSpPr>
            <a:spLocks noGrp="1"/>
          </p:cNvSpPr>
          <p:nvPr>
            <p:ph idx="4294967295"/>
          </p:nvPr>
        </p:nvSpPr>
        <p:spPr>
          <a:xfrm>
            <a:off x="457200" y="1600200"/>
            <a:ext cx="8458200" cy="4525963"/>
          </a:xfrm>
        </p:spPr>
        <p:txBody>
          <a:bodyPr/>
          <a:lstStyle/>
          <a:p>
            <a:pPr marL="609600" indent="-609600" eaLnBrk="1" hangingPunct="1">
              <a:buFont typeface="Arial" charset="0"/>
              <a:buAutoNum type="arabicPeriod"/>
            </a:pPr>
            <a:r>
              <a:rPr lang="de-DE" sz="1800" smtClean="0"/>
              <a:t>Initially focus on folding of single RNA molecules, but further improvements:</a:t>
            </a:r>
          </a:p>
          <a:p>
            <a:pPr marL="990600" lvl="1" indent="-533400" eaLnBrk="1" hangingPunct="1"/>
            <a:r>
              <a:rPr lang="de-DE" sz="1600" smtClean="0"/>
              <a:t>Nussinov algorithm</a:t>
            </a:r>
          </a:p>
          <a:p>
            <a:pPr marL="990600" lvl="1" indent="-533400" eaLnBrk="1" hangingPunct="1"/>
            <a:r>
              <a:rPr lang="de-DE" sz="1600" smtClean="0"/>
              <a:t>Zuker algorithm and partition function</a:t>
            </a:r>
          </a:p>
          <a:p>
            <a:pPr marL="990600" lvl="1" indent="-533400" eaLnBrk="1" hangingPunct="1"/>
            <a:r>
              <a:rPr lang="de-DE" sz="1600" smtClean="0"/>
              <a:t>Fold many sequence togehter -&gt; exploiting comparative information</a:t>
            </a:r>
          </a:p>
          <a:p>
            <a:pPr marL="990600" lvl="1" indent="-533400" eaLnBrk="1" hangingPunct="1"/>
            <a:r>
              <a:rPr lang="de-DE" sz="1600" smtClean="0"/>
              <a:t>More complex models for finding RNA motifs</a:t>
            </a:r>
          </a:p>
          <a:p>
            <a:pPr marL="990600" lvl="1" indent="-533400" eaLnBrk="1" hangingPunct="1"/>
            <a:r>
              <a:rPr lang="de-DE" sz="1600" smtClean="0"/>
              <a:t>Functional motifs /3D folding instead of only secondary structure</a:t>
            </a:r>
          </a:p>
          <a:p>
            <a:pPr marL="990600" lvl="1" indent="-533400" eaLnBrk="1" hangingPunct="1"/>
            <a:endParaRPr lang="de-DE" sz="1600" smtClean="0"/>
          </a:p>
          <a:p>
            <a:pPr marL="609600" indent="-609600" eaLnBrk="1" hangingPunct="1">
              <a:buFont typeface="Arial" charset="0"/>
              <a:buAutoNum type="arabicPeriod"/>
            </a:pPr>
            <a:r>
              <a:rPr lang="de-DE" sz="1800" smtClean="0"/>
              <a:t>Searching for ncRNAs</a:t>
            </a:r>
          </a:p>
          <a:p>
            <a:pPr marL="990600" lvl="1" indent="-533400" eaLnBrk="1" hangingPunct="1">
              <a:buFont typeface="Arial" charset="0"/>
              <a:buAutoNum type="arabicPeriod"/>
            </a:pPr>
            <a:endParaRPr lang="de-DE" sz="1200" smtClean="0"/>
          </a:p>
          <a:p>
            <a:pPr marL="609600" indent="-609600" eaLnBrk="1" hangingPunct="1">
              <a:buFont typeface="Arial" charset="0"/>
              <a:buAutoNum type="arabicPeriod"/>
            </a:pPr>
            <a:r>
              <a:rPr lang="de-DE" sz="1800" smtClean="0"/>
              <a:t>miRNA identification </a:t>
            </a:r>
          </a:p>
          <a:p>
            <a:pPr marL="609600" indent="-609600" eaLnBrk="1" hangingPunct="1">
              <a:buFont typeface="Arial" charset="0"/>
              <a:buAutoNum type="arabicPeriod"/>
            </a:pPr>
            <a:endParaRPr lang="de-DE" sz="1200" smtClean="0"/>
          </a:p>
          <a:p>
            <a:pPr marL="609600" indent="-609600" eaLnBrk="1" hangingPunct="1">
              <a:buFont typeface="Arial" charset="0"/>
              <a:buAutoNum type="arabicPeriod"/>
            </a:pPr>
            <a:r>
              <a:rPr lang="de-DE" sz="1800" smtClean="0"/>
              <a:t>lncRNA (~13000 in the human genome) new challenge: poorly annotated, poorly conserved, strucures unkown</a:t>
            </a:r>
          </a:p>
          <a:p>
            <a:pPr marL="609600" indent="-609600" eaLnBrk="1" hangingPunct="1">
              <a:buFont typeface="Arial" charset="0"/>
              <a:buAutoNum type="arabicPeriod"/>
            </a:pPr>
            <a:r>
              <a:rPr lang="de-DE" sz="1800" smtClean="0"/>
              <a:t>Focus RNA-RNA interactions and RNA-protein interactions</a:t>
            </a:r>
          </a:p>
          <a:p>
            <a:pPr marL="990600" lvl="1" indent="-533400" eaLnBrk="1" hangingPunct="1">
              <a:buFont typeface="Arial" charset="0"/>
              <a:buAutoNum type="arabicPeriod"/>
            </a:pPr>
            <a:r>
              <a:rPr lang="de-DE" sz="1600" smtClean="0"/>
              <a:t>miRNA target prediction</a:t>
            </a:r>
          </a:p>
          <a:p>
            <a:pPr marL="990600" lvl="1" indent="-533400" eaLnBrk="1" hangingPunct="1">
              <a:buFont typeface="Arial" charset="0"/>
              <a:buAutoNum type="arabicPeriod"/>
            </a:pPr>
            <a:r>
              <a:rPr lang="de-DE" sz="1600" smtClean="0"/>
              <a:t>lncRNA target prediction (indirect methods)</a:t>
            </a:r>
          </a:p>
          <a:p>
            <a:pPr marL="990600" lvl="1" indent="-533400" eaLnBrk="1" hangingPunct="1">
              <a:buFont typeface="Arial" charset="0"/>
              <a:buAutoNum type="arabicPeriod"/>
            </a:pPr>
            <a:r>
              <a:rPr lang="de-DE" sz="1600" smtClean="0"/>
              <a:t>RNA Binding Proteins (RBPs)</a:t>
            </a:r>
          </a:p>
          <a:p>
            <a:pPr marL="609600" indent="-609600" eaLnBrk="1" hangingPunct="1">
              <a:buFont typeface="Arial" charset="0"/>
              <a:buNone/>
            </a:pPr>
            <a:endParaRPr lang="de-DE" sz="1800" smtClean="0"/>
          </a:p>
          <a:p>
            <a:pPr marL="990600" lvl="1" indent="-533400" eaLnBrk="1" hangingPunct="1"/>
            <a:endParaRPr lang="de-DE" sz="1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xEl>
                                              <p:pRg st="9" end="9"/>
                                            </p:txEl>
                                          </p:spTgt>
                                        </p:tgtEl>
                                        <p:attrNameLst>
                                          <p:attrName>style.opacity</p:attrName>
                                        </p:attrNameLst>
                                      </p:cBhvr>
                                      <p:to>
                                        <p:strVal val="0.25"/>
                                      </p:to>
                                    </p:set>
                                    <p:animEffect filter="image" prLst="opacity: 0.25">
                                      <p:cBhvr rctx="IE">
                                        <p:cTn id="7" dur="indefinite"/>
                                        <p:tgtEl>
                                          <p:spTgt spid="4">
                                            <p:txEl>
                                              <p:pRg st="9" end="9"/>
                                            </p:txEl>
                                          </p:spTgt>
                                        </p:tgtEl>
                                      </p:cBhvr>
                                    </p:animEffect>
                                  </p:childTnLst>
                                </p:cTn>
                              </p:par>
                              <p:par>
                                <p:cTn id="8" presetID="9" presetClass="emph" presetSubtype="0" nodeType="withEffect">
                                  <p:stCondLst>
                                    <p:cond delay="0"/>
                                  </p:stCondLst>
                                  <p:childTnLst>
                                    <p:set>
                                      <p:cBhvr rctx="PPT">
                                        <p:cTn id="9" dur="indefinite"/>
                                        <p:tgtEl>
                                          <p:spTgt spid="4">
                                            <p:txEl>
                                              <p:pRg st="11" end="11"/>
                                            </p:txEl>
                                          </p:spTgt>
                                        </p:tgtEl>
                                        <p:attrNameLst>
                                          <p:attrName>style.opacity</p:attrName>
                                        </p:attrNameLst>
                                      </p:cBhvr>
                                      <p:to>
                                        <p:strVal val="0.25"/>
                                      </p:to>
                                    </p:set>
                                    <p:animEffect filter="image" prLst="opacity: 0.25">
                                      <p:cBhvr rctx="IE">
                                        <p:cTn id="10" dur="indefinite"/>
                                        <p:tgtEl>
                                          <p:spTgt spid="4">
                                            <p:txEl>
                                              <p:pRg st="11" end="11"/>
                                            </p:txEl>
                                          </p:spTgt>
                                        </p:tgtEl>
                                      </p:cBhvr>
                                    </p:animEffect>
                                  </p:childTnLst>
                                </p:cTn>
                              </p:par>
                              <p:par>
                                <p:cTn id="11" presetID="9" presetClass="emph" presetSubtype="0" nodeType="withEffect">
                                  <p:stCondLst>
                                    <p:cond delay="0"/>
                                  </p:stCondLst>
                                  <p:childTnLst>
                                    <p:set>
                                      <p:cBhvr rctx="PPT">
                                        <p:cTn id="12" dur="indefinite"/>
                                        <p:tgtEl>
                                          <p:spTgt spid="4">
                                            <p:txEl>
                                              <p:pRg st="12" end="12"/>
                                            </p:txEl>
                                          </p:spTgt>
                                        </p:tgtEl>
                                        <p:attrNameLst>
                                          <p:attrName>style.opacity</p:attrName>
                                        </p:attrNameLst>
                                      </p:cBhvr>
                                      <p:to>
                                        <p:strVal val="0.25"/>
                                      </p:to>
                                    </p:set>
                                    <p:animEffect filter="image" prLst="opacity: 0.25">
                                      <p:cBhvr rctx="IE">
                                        <p:cTn id="13" dur="indefinite"/>
                                        <p:tgtEl>
                                          <p:spTgt spid="4">
                                            <p:txEl>
                                              <p:pRg st="12" end="12"/>
                                            </p:txEl>
                                          </p:spTgt>
                                        </p:tgtEl>
                                      </p:cBhvr>
                                    </p:animEffect>
                                  </p:childTnLst>
                                </p:cTn>
                              </p:par>
                              <p:par>
                                <p:cTn id="14" presetID="9" presetClass="emph" presetSubtype="0" nodeType="withEffect">
                                  <p:stCondLst>
                                    <p:cond delay="0"/>
                                  </p:stCondLst>
                                  <p:childTnLst>
                                    <p:set>
                                      <p:cBhvr rctx="PPT">
                                        <p:cTn id="15" dur="indefinite"/>
                                        <p:tgtEl>
                                          <p:spTgt spid="4">
                                            <p:txEl>
                                              <p:pRg st="13" end="13"/>
                                            </p:txEl>
                                          </p:spTgt>
                                        </p:tgtEl>
                                        <p:attrNameLst>
                                          <p:attrName>style.opacity</p:attrName>
                                        </p:attrNameLst>
                                      </p:cBhvr>
                                      <p:to>
                                        <p:strVal val="0.25"/>
                                      </p:to>
                                    </p:set>
                                    <p:animEffect filter="image" prLst="opacity: 0.25">
                                      <p:cBhvr rctx="IE">
                                        <p:cTn id="16" dur="indefinite"/>
                                        <p:tgtEl>
                                          <p:spTgt spid="4">
                                            <p:txEl>
                                              <p:pRg st="13" end="13"/>
                                            </p:txEl>
                                          </p:spTgt>
                                        </p:tgtEl>
                                      </p:cBhvr>
                                    </p:animEffect>
                                  </p:childTnLst>
                                </p:cTn>
                              </p:par>
                              <p:par>
                                <p:cTn id="17" presetID="9" presetClass="emph" presetSubtype="0" nodeType="withEffect">
                                  <p:stCondLst>
                                    <p:cond delay="0"/>
                                  </p:stCondLst>
                                  <p:childTnLst>
                                    <p:set>
                                      <p:cBhvr rctx="PPT">
                                        <p:cTn id="18" dur="indefinite"/>
                                        <p:tgtEl>
                                          <p:spTgt spid="4">
                                            <p:txEl>
                                              <p:pRg st="14" end="14"/>
                                            </p:txEl>
                                          </p:spTgt>
                                        </p:tgtEl>
                                        <p:attrNameLst>
                                          <p:attrName>style.opacity</p:attrName>
                                        </p:attrNameLst>
                                      </p:cBhvr>
                                      <p:to>
                                        <p:strVal val="0.25"/>
                                      </p:to>
                                    </p:set>
                                    <p:animEffect filter="image" prLst="opacity: 0.25">
                                      <p:cBhvr rctx="IE">
                                        <p:cTn id="19" dur="indefinite"/>
                                        <p:tgtEl>
                                          <p:spTgt spid="4">
                                            <p:txEl>
                                              <p:pRg st="14" end="14"/>
                                            </p:txEl>
                                          </p:spTgt>
                                        </p:tgtEl>
                                      </p:cBhvr>
                                    </p:animEffect>
                                  </p:childTnLst>
                                </p:cTn>
                              </p:par>
                              <p:par>
                                <p:cTn id="20" presetID="9" presetClass="emph" presetSubtype="0" nodeType="withEffect">
                                  <p:stCondLst>
                                    <p:cond delay="0"/>
                                  </p:stCondLst>
                                  <p:childTnLst>
                                    <p:set>
                                      <p:cBhvr rctx="PPT">
                                        <p:cTn id="21" dur="indefinite"/>
                                        <p:tgtEl>
                                          <p:spTgt spid="4">
                                            <p:txEl>
                                              <p:pRg st="15" end="15"/>
                                            </p:txEl>
                                          </p:spTgt>
                                        </p:tgtEl>
                                        <p:attrNameLst>
                                          <p:attrName>style.opacity</p:attrName>
                                        </p:attrNameLst>
                                      </p:cBhvr>
                                      <p:to>
                                        <p:strVal val="0.25"/>
                                      </p:to>
                                    </p:set>
                                    <p:animEffect filter="image" prLst="opacity: 0.25">
                                      <p:cBhvr rctx="IE">
                                        <p:cTn id="22" dur="indefinite"/>
                                        <p:tgtEl>
                                          <p:spTgt spid="4">
                                            <p:txEl>
                                              <p:pRg st="15" end="15"/>
                                            </p:txEl>
                                          </p:spTgt>
                                        </p:tgtEl>
                                      </p:cBhvr>
                                    </p:animEffect>
                                  </p:childTnLst>
                                </p:cTn>
                              </p:par>
                              <p:par>
                                <p:cTn id="23" presetID="9" presetClass="emph" presetSubtype="0" nodeType="withEffect">
                                  <p:stCondLst>
                                    <p:cond delay="0"/>
                                  </p:stCondLst>
                                  <p:childTnLst>
                                    <p:set>
                                      <p:cBhvr rctx="PPT">
                                        <p:cTn id="24" dur="indefinite"/>
                                        <p:tgtEl>
                                          <p:spTgt spid="4">
                                            <p:txEl>
                                              <p:pRg st="7" end="7"/>
                                            </p:txEl>
                                          </p:spTgt>
                                        </p:tgtEl>
                                        <p:attrNameLst>
                                          <p:attrName>style.opacity</p:attrName>
                                        </p:attrNameLst>
                                      </p:cBhvr>
                                      <p:to>
                                        <p:strVal val="0.25"/>
                                      </p:to>
                                    </p:set>
                                    <p:animEffect filter="image" prLst="opacity: 0.25">
                                      <p:cBhvr rctx="IE">
                                        <p:cTn id="25" dur="indefinite"/>
                                        <p:tgtEl>
                                          <p:spTgt spid="4">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mph" presetSubtype="1" nodeType="clickEffect">
                                  <p:stCondLst>
                                    <p:cond delay="0"/>
                                  </p:stCondLst>
                                  <p:childTnLst>
                                    <p:set>
                                      <p:cBhvr override="childStyle">
                                        <p:cTn id="29" dur="indefinite"/>
                                        <p:tgtEl>
                                          <p:spTgt spid="4">
                                            <p:txEl>
                                              <p:pRg st="4" end="4"/>
                                            </p:txEl>
                                          </p:spTgt>
                                        </p:tgtEl>
                                        <p:attrNameLst>
                                          <p:attrName>style.fontStyle</p:attrName>
                                        </p:attrNameLst>
                                      </p:cBhvr>
                                      <p:to>
                                        <p:strVal val="normal"/>
                                      </p:to>
                                    </p:set>
                                    <p:set>
                                      <p:cBhvr override="childStyle">
                                        <p:cTn id="30" dur="indefinite"/>
                                        <p:tgtEl>
                                          <p:spTgt spid="4">
                                            <p:txEl>
                                              <p:pRg st="4" end="4"/>
                                            </p:txEl>
                                          </p:spTgt>
                                        </p:tgtEl>
                                        <p:attrNameLst>
                                          <p:attrName>style.fontWeight</p:attrName>
                                        </p:attrNameLst>
                                      </p:cBhvr>
                                      <p:to>
                                        <p:strVal val="bold"/>
                                      </p:to>
                                    </p:set>
                                    <p:set>
                                      <p:cBhvr override="childStyle">
                                        <p:cTn id="31" dur="indefinite"/>
                                        <p:tgtEl>
                                          <p:spTgt spid="4">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4"/>
          <p:cNvPicPr>
            <a:picLocks noChangeAspect="1" noChangeArrowheads="1"/>
          </p:cNvPicPr>
          <p:nvPr/>
        </p:nvPicPr>
        <p:blipFill>
          <a:blip r:embed="rId3"/>
          <a:srcRect/>
          <a:stretch>
            <a:fillRect/>
          </a:stretch>
        </p:blipFill>
        <p:spPr bwMode="auto">
          <a:xfrm>
            <a:off x="381000" y="838200"/>
            <a:ext cx="8312150" cy="2624138"/>
          </a:xfrm>
          <a:prstGeom prst="rect">
            <a:avLst/>
          </a:prstGeom>
          <a:noFill/>
          <a:ln w="9525">
            <a:noFill/>
            <a:miter lim="800000"/>
            <a:headEnd/>
            <a:tailEnd/>
          </a:ln>
        </p:spPr>
      </p:pic>
      <p:sp>
        <p:nvSpPr>
          <p:cNvPr id="142338" name="Text Box 5"/>
          <p:cNvSpPr txBox="1">
            <a:spLocks noChangeArrowheads="1"/>
          </p:cNvSpPr>
          <p:nvPr/>
        </p:nvSpPr>
        <p:spPr bwMode="auto">
          <a:xfrm>
            <a:off x="685800" y="304800"/>
            <a:ext cx="1684338" cy="366713"/>
          </a:xfrm>
          <a:prstGeom prst="rect">
            <a:avLst/>
          </a:prstGeom>
          <a:noFill/>
          <a:ln w="9525">
            <a:noFill/>
            <a:miter lim="800000"/>
            <a:headEnd/>
            <a:tailEnd/>
          </a:ln>
        </p:spPr>
        <p:txBody>
          <a:bodyPr wrap="none">
            <a:spAutoFit/>
          </a:bodyPr>
          <a:lstStyle/>
          <a:p>
            <a:pPr defTabSz="914400"/>
            <a:r>
              <a:rPr lang="de-DE">
                <a:latin typeface="Calibri" pitchFamily="34" charset="0"/>
              </a:rPr>
              <a:t>PMID: 8029015</a:t>
            </a:r>
            <a:r>
              <a:rPr lang="de-DE"/>
              <a:t> </a:t>
            </a:r>
            <a:endParaRPr lang="en-US"/>
          </a:p>
        </p:txBody>
      </p:sp>
      <p:pic>
        <p:nvPicPr>
          <p:cNvPr id="181254" name="Picture 6"/>
          <p:cNvPicPr>
            <a:picLocks noChangeAspect="1" noChangeArrowheads="1"/>
          </p:cNvPicPr>
          <p:nvPr/>
        </p:nvPicPr>
        <p:blipFill>
          <a:blip r:embed="rId4"/>
          <a:srcRect/>
          <a:stretch>
            <a:fillRect/>
          </a:stretch>
        </p:blipFill>
        <p:spPr bwMode="auto">
          <a:xfrm>
            <a:off x="533400" y="3733800"/>
            <a:ext cx="8024813" cy="2760663"/>
          </a:xfrm>
          <a:prstGeom prst="rect">
            <a:avLst/>
          </a:prstGeom>
          <a:noFill/>
          <a:ln w="9525">
            <a:noFill/>
            <a:miter lim="800000"/>
            <a:headEnd/>
            <a:tailEnd/>
          </a:ln>
        </p:spPr>
      </p:pic>
      <p:sp>
        <p:nvSpPr>
          <p:cNvPr id="181255" name="Text Box 7"/>
          <p:cNvSpPr txBox="1">
            <a:spLocks noChangeArrowheads="1"/>
          </p:cNvSpPr>
          <p:nvPr/>
        </p:nvSpPr>
        <p:spPr bwMode="auto">
          <a:xfrm>
            <a:off x="609600" y="3519488"/>
            <a:ext cx="1800225" cy="366712"/>
          </a:xfrm>
          <a:prstGeom prst="rect">
            <a:avLst/>
          </a:prstGeom>
          <a:noFill/>
          <a:ln w="9525">
            <a:noFill/>
            <a:miter lim="800000"/>
            <a:headEnd/>
            <a:tailEnd/>
          </a:ln>
        </p:spPr>
        <p:txBody>
          <a:bodyPr wrap="none">
            <a:spAutoFit/>
          </a:bodyPr>
          <a:lstStyle/>
          <a:p>
            <a:pPr defTabSz="914400"/>
            <a:r>
              <a:rPr lang="de-DE">
                <a:latin typeface="Calibri" pitchFamily="34" charset="0"/>
              </a:rPr>
              <a:t>PMID: 16357030</a:t>
            </a:r>
            <a:r>
              <a:rPr lang="de-DE"/>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1255"/>
                                        </p:tgtEl>
                                        <p:attrNameLst>
                                          <p:attrName>style.visibility</p:attrName>
                                        </p:attrNameLst>
                                      </p:cBhvr>
                                      <p:to>
                                        <p:strVal val="visible"/>
                                      </p:to>
                                    </p:set>
                                    <p:anim calcmode="lin" valueType="num">
                                      <p:cBhvr additive="base">
                                        <p:cTn id="7" dur="500" fill="hold"/>
                                        <p:tgtEl>
                                          <p:spTgt spid="181255"/>
                                        </p:tgtEl>
                                        <p:attrNameLst>
                                          <p:attrName>ppt_x</p:attrName>
                                        </p:attrNameLst>
                                      </p:cBhvr>
                                      <p:tavLst>
                                        <p:tav tm="0">
                                          <p:val>
                                            <p:strVal val="#ppt_x"/>
                                          </p:val>
                                        </p:tav>
                                        <p:tav tm="100000">
                                          <p:val>
                                            <p:strVal val="#ppt_x"/>
                                          </p:val>
                                        </p:tav>
                                      </p:tavLst>
                                    </p:anim>
                                    <p:anim calcmode="lin" valueType="num">
                                      <p:cBhvr additive="base">
                                        <p:cTn id="8" dur="500" fill="hold"/>
                                        <p:tgtEl>
                                          <p:spTgt spid="18125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1254"/>
                                        </p:tgtEl>
                                        <p:attrNameLst>
                                          <p:attrName>style.visibility</p:attrName>
                                        </p:attrNameLst>
                                      </p:cBhvr>
                                      <p:to>
                                        <p:strVal val="visible"/>
                                      </p:to>
                                    </p:set>
                                    <p:anim calcmode="lin" valueType="num">
                                      <p:cBhvr additive="base">
                                        <p:cTn id="11" dur="500" fill="hold"/>
                                        <p:tgtEl>
                                          <p:spTgt spid="181254"/>
                                        </p:tgtEl>
                                        <p:attrNameLst>
                                          <p:attrName>ppt_x</p:attrName>
                                        </p:attrNameLst>
                                      </p:cBhvr>
                                      <p:tavLst>
                                        <p:tav tm="0">
                                          <p:val>
                                            <p:strVal val="#ppt_x"/>
                                          </p:val>
                                        </p:tav>
                                        <p:tav tm="100000">
                                          <p:val>
                                            <p:strVal val="#ppt_x"/>
                                          </p:val>
                                        </p:tav>
                                      </p:tavLst>
                                    </p:anim>
                                    <p:anim calcmode="lin" valueType="num">
                                      <p:cBhvr additive="base">
                                        <p:cTn id="12" dur="500" fill="hold"/>
                                        <p:tgtEl>
                                          <p:spTgt spid="1812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p:cNvSpPr>
          <p:nvPr>
            <p:ph type="title"/>
          </p:nvPr>
        </p:nvSpPr>
        <p:spPr>
          <a:xfrm>
            <a:off x="457200" y="76200"/>
            <a:ext cx="8229600" cy="868363"/>
          </a:xfrm>
        </p:spPr>
        <p:txBody>
          <a:bodyPr/>
          <a:lstStyle/>
          <a:p>
            <a:r>
              <a:rPr lang="de-DE" sz="4000" smtClean="0"/>
              <a:t>Goals of this course - II</a:t>
            </a:r>
            <a:endParaRPr lang="en-US" sz="4000" smtClean="0"/>
          </a:p>
        </p:txBody>
      </p:sp>
      <p:sp>
        <p:nvSpPr>
          <p:cNvPr id="93186" name="Rectangle 3"/>
          <p:cNvSpPr>
            <a:spLocks noGrp="1"/>
          </p:cNvSpPr>
          <p:nvPr>
            <p:ph type="body" idx="1"/>
          </p:nvPr>
        </p:nvSpPr>
        <p:spPr/>
        <p:txBody>
          <a:bodyPr/>
          <a:lstStyle/>
          <a:p>
            <a:r>
              <a:rPr lang="de-DE" smtClean="0"/>
              <a:t>Hard skills</a:t>
            </a:r>
          </a:p>
          <a:p>
            <a:pPr lvl="1"/>
            <a:r>
              <a:rPr lang="de-DE" smtClean="0"/>
              <a:t>Get an overview of the RNA bioinformatics field</a:t>
            </a:r>
          </a:p>
          <a:p>
            <a:pPr lvl="1"/>
            <a:r>
              <a:rPr lang="de-DE" smtClean="0"/>
              <a:t>Learn how basic concepts / algorithms/ statistical methods are applied and extended in this field</a:t>
            </a:r>
          </a:p>
          <a:p>
            <a:pPr lvl="1"/>
            <a:r>
              <a:rPr lang="de-DE" smtClean="0"/>
              <a:t>Learn how to ask the right biological question and choose the right computational methods ‚to solve it‘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idx="4294967295"/>
          </p:nvPr>
        </p:nvSpPr>
        <p:spPr/>
        <p:txBody>
          <a:bodyPr/>
          <a:lstStyle/>
          <a:p>
            <a:pPr eaLnBrk="1" hangingPunct="1"/>
            <a:r>
              <a:rPr lang="de-DE" sz="4000" smtClean="0"/>
              <a:t>Research in RNA Bioinformatics past and perspectives -I</a:t>
            </a:r>
            <a:endParaRPr lang="en-US" sz="4000" smtClean="0"/>
          </a:p>
        </p:txBody>
      </p:sp>
      <p:sp>
        <p:nvSpPr>
          <p:cNvPr id="4" name="Content Placeholder 2"/>
          <p:cNvSpPr>
            <a:spLocks noGrp="1"/>
          </p:cNvSpPr>
          <p:nvPr>
            <p:ph idx="4294967295"/>
          </p:nvPr>
        </p:nvSpPr>
        <p:spPr>
          <a:xfrm>
            <a:off x="457200" y="1798638"/>
            <a:ext cx="8458200" cy="4525962"/>
          </a:xfrm>
        </p:spPr>
        <p:txBody>
          <a:bodyPr/>
          <a:lstStyle/>
          <a:p>
            <a:pPr marL="609600" indent="-609600" eaLnBrk="1" hangingPunct="1">
              <a:buFont typeface="Arial" charset="0"/>
              <a:buAutoNum type="arabicPeriod"/>
            </a:pPr>
            <a:r>
              <a:rPr lang="de-DE" sz="1800" smtClean="0"/>
              <a:t>Initially focus on folding of single RNA molecules, but further improvements:</a:t>
            </a:r>
          </a:p>
          <a:p>
            <a:pPr marL="990600" lvl="1" indent="-533400" eaLnBrk="1" hangingPunct="1"/>
            <a:r>
              <a:rPr lang="de-DE" sz="1600" smtClean="0"/>
              <a:t>Nussinov algorithm</a:t>
            </a:r>
          </a:p>
          <a:p>
            <a:pPr marL="990600" lvl="1" indent="-533400" eaLnBrk="1" hangingPunct="1"/>
            <a:r>
              <a:rPr lang="de-DE" sz="1600" smtClean="0"/>
              <a:t>Zuker algorithm and partition function</a:t>
            </a:r>
          </a:p>
          <a:p>
            <a:pPr marL="990600" lvl="1" indent="-533400" eaLnBrk="1" hangingPunct="1"/>
            <a:r>
              <a:rPr lang="de-DE" sz="1600" smtClean="0"/>
              <a:t>Fold many sequence togehter -&gt; exploiting comparative information</a:t>
            </a:r>
          </a:p>
          <a:p>
            <a:pPr marL="990600" lvl="1" indent="-533400" eaLnBrk="1" hangingPunct="1"/>
            <a:r>
              <a:rPr lang="de-DE" sz="1600" smtClean="0"/>
              <a:t>More complex models for finding RNA motifs</a:t>
            </a:r>
          </a:p>
          <a:p>
            <a:pPr marL="990600" lvl="1" indent="-533400" eaLnBrk="1" hangingPunct="1"/>
            <a:r>
              <a:rPr lang="de-DE" sz="1600" smtClean="0"/>
              <a:t>Functional motifs /3D folding instead of only secondary structure</a:t>
            </a:r>
          </a:p>
          <a:p>
            <a:pPr marL="990600" lvl="1" indent="-533400" eaLnBrk="1" hangingPunct="1">
              <a:buFont typeface="Arial" charset="0"/>
              <a:buAutoNum type="arabicPeriod"/>
            </a:pPr>
            <a:endParaRPr lang="de-DE" sz="1600" smtClean="0"/>
          </a:p>
          <a:p>
            <a:pPr marL="609600" indent="-609600" eaLnBrk="1" hangingPunct="1">
              <a:buFont typeface="Arial" charset="0"/>
              <a:buAutoNum type="arabicPeriod"/>
            </a:pPr>
            <a:r>
              <a:rPr lang="de-DE" sz="1800" smtClean="0"/>
              <a:t>miRNA identification – valid methods</a:t>
            </a:r>
          </a:p>
          <a:p>
            <a:pPr marL="609600" indent="-609600" eaLnBrk="1" hangingPunct="1">
              <a:buFont typeface="Arial" charset="0"/>
              <a:buAutoNum type="arabicPeriod"/>
            </a:pPr>
            <a:endParaRPr lang="de-DE" sz="1800" smtClean="0"/>
          </a:p>
          <a:p>
            <a:pPr marL="609600" indent="-609600" eaLnBrk="1" hangingPunct="1">
              <a:buFont typeface="Arial" charset="0"/>
              <a:buAutoNum type="arabicPeriod"/>
            </a:pPr>
            <a:r>
              <a:rPr lang="de-DE" sz="1800" smtClean="0"/>
              <a:t>lncRNA (~13000 in the human genome) new challenge: poorly annotated, poorly conserved, strucures unkown</a:t>
            </a:r>
          </a:p>
          <a:p>
            <a:pPr marL="609600" indent="-609600" eaLnBrk="1" hangingPunct="1">
              <a:buFont typeface="Arial" charset="0"/>
              <a:buAutoNum type="arabicPeriod"/>
            </a:pPr>
            <a:r>
              <a:rPr lang="de-DE" sz="1800" smtClean="0"/>
              <a:t>Focus RNA-RNA interactions and RNA-protein interactions</a:t>
            </a:r>
          </a:p>
          <a:p>
            <a:pPr marL="990600" lvl="1" indent="-533400" eaLnBrk="1" hangingPunct="1">
              <a:buFont typeface="Arial" charset="0"/>
              <a:buAutoNum type="arabicPeriod"/>
            </a:pPr>
            <a:r>
              <a:rPr lang="de-DE" sz="1600" smtClean="0"/>
              <a:t>miRNA target prediction</a:t>
            </a:r>
          </a:p>
          <a:p>
            <a:pPr marL="990600" lvl="1" indent="-533400" eaLnBrk="1" hangingPunct="1">
              <a:buFont typeface="Arial" charset="0"/>
              <a:buAutoNum type="arabicPeriod"/>
            </a:pPr>
            <a:r>
              <a:rPr lang="de-DE" sz="1600" smtClean="0"/>
              <a:t>lncRNA target prediction (indirect methods)</a:t>
            </a:r>
          </a:p>
          <a:p>
            <a:pPr marL="990600" lvl="1" indent="-533400" eaLnBrk="1" hangingPunct="1">
              <a:buFont typeface="Arial" charset="0"/>
              <a:buAutoNum type="arabicPeriod"/>
            </a:pPr>
            <a:r>
              <a:rPr lang="de-DE" sz="1600" smtClean="0"/>
              <a:t>RNA Binding Proteins (RBPs)</a:t>
            </a:r>
          </a:p>
          <a:p>
            <a:pPr marL="609600" indent="-609600" eaLnBrk="1" hangingPunct="1">
              <a:buFont typeface="Arial" charset="0"/>
              <a:buNone/>
            </a:pPr>
            <a:endParaRPr lang="de-DE" sz="1800" smtClean="0"/>
          </a:p>
          <a:p>
            <a:pPr marL="990600" lvl="1" indent="-533400" eaLnBrk="1" hangingPunct="1"/>
            <a:endParaRPr lang="de-DE" sz="1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xEl>
                                              <p:pRg st="7" end="7"/>
                                            </p:txEl>
                                          </p:spTgt>
                                        </p:tgtEl>
                                        <p:attrNameLst>
                                          <p:attrName>style.opacity</p:attrName>
                                        </p:attrNameLst>
                                      </p:cBhvr>
                                      <p:to>
                                        <p:strVal val="0.25"/>
                                      </p:to>
                                    </p:set>
                                    <p:animEffect filter="image" prLst="opacity: 0.25">
                                      <p:cBhvr rctx="IE">
                                        <p:cTn id="7" dur="indefinite"/>
                                        <p:tgtEl>
                                          <p:spTgt spid="4">
                                            <p:txEl>
                                              <p:pRg st="7" end="7"/>
                                            </p:txEl>
                                          </p:spTgt>
                                        </p:tgtEl>
                                      </p:cBhvr>
                                    </p:animEffect>
                                  </p:childTnLst>
                                </p:cTn>
                              </p:par>
                              <p:par>
                                <p:cTn id="8" presetID="9" presetClass="emph" presetSubtype="0" nodeType="withEffect">
                                  <p:stCondLst>
                                    <p:cond delay="0"/>
                                  </p:stCondLst>
                                  <p:childTnLst>
                                    <p:set>
                                      <p:cBhvr rctx="PPT">
                                        <p:cTn id="9" dur="indefinite"/>
                                        <p:tgtEl>
                                          <p:spTgt spid="4">
                                            <p:txEl>
                                              <p:pRg st="9" end="9"/>
                                            </p:txEl>
                                          </p:spTgt>
                                        </p:tgtEl>
                                        <p:attrNameLst>
                                          <p:attrName>style.opacity</p:attrName>
                                        </p:attrNameLst>
                                      </p:cBhvr>
                                      <p:to>
                                        <p:strVal val="0.25"/>
                                      </p:to>
                                    </p:set>
                                    <p:animEffect filter="image" prLst="opacity: 0.25">
                                      <p:cBhvr rctx="IE">
                                        <p:cTn id="10" dur="indefinite"/>
                                        <p:tgtEl>
                                          <p:spTgt spid="4">
                                            <p:txEl>
                                              <p:pRg st="9" end="9"/>
                                            </p:txEl>
                                          </p:spTgt>
                                        </p:tgtEl>
                                      </p:cBhvr>
                                    </p:animEffect>
                                  </p:childTnLst>
                                </p:cTn>
                              </p:par>
                              <p:par>
                                <p:cTn id="11" presetID="9" presetClass="emph" presetSubtype="0" nodeType="withEffect">
                                  <p:stCondLst>
                                    <p:cond delay="0"/>
                                  </p:stCondLst>
                                  <p:childTnLst>
                                    <p:set>
                                      <p:cBhvr rctx="PPT">
                                        <p:cTn id="12" dur="indefinite"/>
                                        <p:tgtEl>
                                          <p:spTgt spid="4">
                                            <p:txEl>
                                              <p:pRg st="10" end="10"/>
                                            </p:txEl>
                                          </p:spTgt>
                                        </p:tgtEl>
                                        <p:attrNameLst>
                                          <p:attrName>style.opacity</p:attrName>
                                        </p:attrNameLst>
                                      </p:cBhvr>
                                      <p:to>
                                        <p:strVal val="0.25"/>
                                      </p:to>
                                    </p:set>
                                    <p:animEffect filter="image" prLst="opacity: 0.25">
                                      <p:cBhvr rctx="IE">
                                        <p:cTn id="13" dur="indefinite"/>
                                        <p:tgtEl>
                                          <p:spTgt spid="4">
                                            <p:txEl>
                                              <p:pRg st="10" end="10"/>
                                            </p:txEl>
                                          </p:spTgt>
                                        </p:tgtEl>
                                      </p:cBhvr>
                                    </p:animEffect>
                                  </p:childTnLst>
                                </p:cTn>
                              </p:par>
                              <p:par>
                                <p:cTn id="14" presetID="9" presetClass="emph" presetSubtype="0" nodeType="withEffect">
                                  <p:stCondLst>
                                    <p:cond delay="0"/>
                                  </p:stCondLst>
                                  <p:childTnLst>
                                    <p:set>
                                      <p:cBhvr rctx="PPT">
                                        <p:cTn id="15" dur="indefinite"/>
                                        <p:tgtEl>
                                          <p:spTgt spid="4">
                                            <p:txEl>
                                              <p:pRg st="11" end="11"/>
                                            </p:txEl>
                                          </p:spTgt>
                                        </p:tgtEl>
                                        <p:attrNameLst>
                                          <p:attrName>style.opacity</p:attrName>
                                        </p:attrNameLst>
                                      </p:cBhvr>
                                      <p:to>
                                        <p:strVal val="0.25"/>
                                      </p:to>
                                    </p:set>
                                    <p:animEffect filter="image" prLst="opacity: 0.25">
                                      <p:cBhvr rctx="IE">
                                        <p:cTn id="16" dur="indefinite"/>
                                        <p:tgtEl>
                                          <p:spTgt spid="4">
                                            <p:txEl>
                                              <p:pRg st="11" end="11"/>
                                            </p:txEl>
                                          </p:spTgt>
                                        </p:tgtEl>
                                      </p:cBhvr>
                                    </p:animEffect>
                                  </p:childTnLst>
                                </p:cTn>
                              </p:par>
                              <p:par>
                                <p:cTn id="17" presetID="9" presetClass="emph" presetSubtype="0" nodeType="withEffect">
                                  <p:stCondLst>
                                    <p:cond delay="0"/>
                                  </p:stCondLst>
                                  <p:childTnLst>
                                    <p:set>
                                      <p:cBhvr rctx="PPT">
                                        <p:cTn id="18" dur="indefinite"/>
                                        <p:tgtEl>
                                          <p:spTgt spid="4">
                                            <p:txEl>
                                              <p:pRg st="12" end="12"/>
                                            </p:txEl>
                                          </p:spTgt>
                                        </p:tgtEl>
                                        <p:attrNameLst>
                                          <p:attrName>style.opacity</p:attrName>
                                        </p:attrNameLst>
                                      </p:cBhvr>
                                      <p:to>
                                        <p:strVal val="0.25"/>
                                      </p:to>
                                    </p:set>
                                    <p:animEffect filter="image" prLst="opacity: 0.25">
                                      <p:cBhvr rctx="IE">
                                        <p:cTn id="19" dur="indefinite"/>
                                        <p:tgtEl>
                                          <p:spTgt spid="4">
                                            <p:txEl>
                                              <p:pRg st="12" end="12"/>
                                            </p:txEl>
                                          </p:spTgt>
                                        </p:tgtEl>
                                      </p:cBhvr>
                                    </p:animEffect>
                                  </p:childTnLst>
                                </p:cTn>
                              </p:par>
                              <p:par>
                                <p:cTn id="20" presetID="9" presetClass="emph" presetSubtype="0" nodeType="withEffect">
                                  <p:stCondLst>
                                    <p:cond delay="0"/>
                                  </p:stCondLst>
                                  <p:childTnLst>
                                    <p:set>
                                      <p:cBhvr rctx="PPT">
                                        <p:cTn id="21" dur="indefinite"/>
                                        <p:tgtEl>
                                          <p:spTgt spid="4">
                                            <p:txEl>
                                              <p:pRg st="13" end="13"/>
                                            </p:txEl>
                                          </p:spTgt>
                                        </p:tgtEl>
                                        <p:attrNameLst>
                                          <p:attrName>style.opacity</p:attrName>
                                        </p:attrNameLst>
                                      </p:cBhvr>
                                      <p:to>
                                        <p:strVal val="0.25"/>
                                      </p:to>
                                    </p:set>
                                    <p:animEffect filter="image" prLst="opacity: 0.25">
                                      <p:cBhvr rctx="IE">
                                        <p:cTn id="22" dur="indefinite"/>
                                        <p:tgtEl>
                                          <p:spTgt spid="4">
                                            <p:txEl>
                                              <p:pRg st="13" end="1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mph" presetSubtype="1" nodeType="clickEffect">
                                  <p:stCondLst>
                                    <p:cond delay="0"/>
                                  </p:stCondLst>
                                  <p:childTnLst>
                                    <p:set>
                                      <p:cBhvr override="childStyle">
                                        <p:cTn id="26" dur="indefinite"/>
                                        <p:tgtEl>
                                          <p:spTgt spid="4">
                                            <p:txEl>
                                              <p:pRg st="5" end="5"/>
                                            </p:txEl>
                                          </p:spTgt>
                                        </p:tgtEl>
                                        <p:attrNameLst>
                                          <p:attrName>style.fontStyle</p:attrName>
                                        </p:attrNameLst>
                                      </p:cBhvr>
                                      <p:to>
                                        <p:strVal val="normal"/>
                                      </p:to>
                                    </p:set>
                                    <p:set>
                                      <p:cBhvr override="childStyle">
                                        <p:cTn id="27" dur="indefinite"/>
                                        <p:tgtEl>
                                          <p:spTgt spid="4">
                                            <p:txEl>
                                              <p:pRg st="5" end="5"/>
                                            </p:txEl>
                                          </p:spTgt>
                                        </p:tgtEl>
                                        <p:attrNameLst>
                                          <p:attrName>style.fontWeight</p:attrName>
                                        </p:attrNameLst>
                                      </p:cBhvr>
                                      <p:to>
                                        <p:strVal val="bold"/>
                                      </p:to>
                                    </p:set>
                                    <p:set>
                                      <p:cBhvr override="childStyle">
                                        <p:cTn id="28" dur="indefinite"/>
                                        <p:tgtEl>
                                          <p:spTgt spid="4">
                                            <p:txEl>
                                              <p:pRg st="5" end="5"/>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4"/>
          <p:cNvPicPr>
            <a:picLocks noChangeAspect="1" noChangeArrowheads="1"/>
          </p:cNvPicPr>
          <p:nvPr/>
        </p:nvPicPr>
        <p:blipFill>
          <a:blip r:embed="rId3"/>
          <a:srcRect/>
          <a:stretch>
            <a:fillRect/>
          </a:stretch>
        </p:blipFill>
        <p:spPr bwMode="auto">
          <a:xfrm>
            <a:off x="609600" y="838200"/>
            <a:ext cx="7959725" cy="2328863"/>
          </a:xfrm>
          <a:prstGeom prst="rect">
            <a:avLst/>
          </a:prstGeom>
          <a:noFill/>
          <a:ln w="9525">
            <a:noFill/>
            <a:miter lim="800000"/>
            <a:headEnd/>
            <a:tailEnd/>
          </a:ln>
        </p:spPr>
      </p:pic>
      <p:sp>
        <p:nvSpPr>
          <p:cNvPr id="146434" name="Text Box 5"/>
          <p:cNvSpPr txBox="1">
            <a:spLocks noChangeArrowheads="1"/>
          </p:cNvSpPr>
          <p:nvPr/>
        </p:nvSpPr>
        <p:spPr bwMode="auto">
          <a:xfrm>
            <a:off x="685800" y="304800"/>
            <a:ext cx="1800225" cy="366713"/>
          </a:xfrm>
          <a:prstGeom prst="rect">
            <a:avLst/>
          </a:prstGeom>
          <a:noFill/>
          <a:ln w="9525">
            <a:noFill/>
            <a:miter lim="800000"/>
            <a:headEnd/>
            <a:tailEnd/>
          </a:ln>
        </p:spPr>
        <p:txBody>
          <a:bodyPr wrap="none">
            <a:spAutoFit/>
          </a:bodyPr>
          <a:lstStyle/>
          <a:p>
            <a:pPr defTabSz="914400"/>
            <a:r>
              <a:rPr lang="de-DE">
                <a:latin typeface="Calibri" pitchFamily="34" charset="0"/>
              </a:rPr>
              <a:t>PMID: 22495308</a:t>
            </a:r>
            <a:r>
              <a:rPr lang="de-DE"/>
              <a:t> </a:t>
            </a:r>
            <a:endParaRPr lang="en-US"/>
          </a:p>
        </p:txBody>
      </p:sp>
      <p:sp>
        <p:nvSpPr>
          <p:cNvPr id="146435" name="Text Box 6"/>
          <p:cNvSpPr txBox="1">
            <a:spLocks noChangeArrowheads="1"/>
          </p:cNvSpPr>
          <p:nvPr/>
        </p:nvSpPr>
        <p:spPr bwMode="auto">
          <a:xfrm>
            <a:off x="685800" y="3443288"/>
            <a:ext cx="1800225" cy="366712"/>
          </a:xfrm>
          <a:prstGeom prst="rect">
            <a:avLst/>
          </a:prstGeom>
          <a:noFill/>
          <a:ln w="9525">
            <a:noFill/>
            <a:miter lim="800000"/>
            <a:headEnd/>
            <a:tailEnd/>
          </a:ln>
        </p:spPr>
        <p:txBody>
          <a:bodyPr wrap="none">
            <a:spAutoFit/>
          </a:bodyPr>
          <a:lstStyle/>
          <a:p>
            <a:pPr defTabSz="914400"/>
            <a:r>
              <a:rPr lang="de-DE">
                <a:latin typeface="Calibri" pitchFamily="34" charset="0"/>
              </a:rPr>
              <a:t>PMID: 21552257</a:t>
            </a:r>
            <a:r>
              <a:rPr lang="de-DE"/>
              <a:t> </a:t>
            </a:r>
            <a:endParaRPr lang="en-US"/>
          </a:p>
        </p:txBody>
      </p:sp>
      <p:pic>
        <p:nvPicPr>
          <p:cNvPr id="146436" name="Picture 7"/>
          <p:cNvPicPr>
            <a:picLocks noChangeAspect="1" noChangeArrowheads="1"/>
          </p:cNvPicPr>
          <p:nvPr/>
        </p:nvPicPr>
        <p:blipFill>
          <a:blip r:embed="rId4"/>
          <a:srcRect/>
          <a:stretch>
            <a:fillRect/>
          </a:stretch>
        </p:blipFill>
        <p:spPr bwMode="auto">
          <a:xfrm>
            <a:off x="503238" y="3749675"/>
            <a:ext cx="8183562"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p:cNvSpPr>
          <p:nvPr>
            <p:ph type="title"/>
          </p:nvPr>
        </p:nvSpPr>
        <p:spPr>
          <a:xfrm>
            <a:off x="228600" y="381000"/>
            <a:ext cx="8915400" cy="1143000"/>
          </a:xfrm>
        </p:spPr>
        <p:txBody>
          <a:bodyPr/>
          <a:lstStyle/>
          <a:p>
            <a:r>
              <a:rPr lang="de-DE" sz="3800" smtClean="0"/>
              <a:t>Next-generation sequencing enables measuring RNA secondary structure genome-wide</a:t>
            </a:r>
            <a:endParaRPr lang="en-US" sz="3800" smtClean="0"/>
          </a:p>
        </p:txBody>
      </p:sp>
      <p:sp>
        <p:nvSpPr>
          <p:cNvPr id="148482" name="Text Box 4"/>
          <p:cNvSpPr txBox="1">
            <a:spLocks noChangeArrowheads="1"/>
          </p:cNvSpPr>
          <p:nvPr/>
        </p:nvSpPr>
        <p:spPr bwMode="auto">
          <a:xfrm>
            <a:off x="609600" y="2057400"/>
            <a:ext cx="1800225" cy="366713"/>
          </a:xfrm>
          <a:prstGeom prst="rect">
            <a:avLst/>
          </a:prstGeom>
          <a:noFill/>
          <a:ln w="9525">
            <a:noFill/>
            <a:miter lim="800000"/>
            <a:headEnd/>
            <a:tailEnd/>
          </a:ln>
        </p:spPr>
        <p:txBody>
          <a:bodyPr wrap="none">
            <a:spAutoFit/>
          </a:bodyPr>
          <a:lstStyle/>
          <a:p>
            <a:pPr defTabSz="914400"/>
            <a:r>
              <a:rPr lang="de-DE">
                <a:latin typeface="Calibri" pitchFamily="34" charset="0"/>
              </a:rPr>
              <a:t>PMID: 24476892</a:t>
            </a:r>
            <a:r>
              <a:rPr lang="de-DE"/>
              <a:t> </a:t>
            </a:r>
            <a:endParaRPr lang="en-US"/>
          </a:p>
        </p:txBody>
      </p:sp>
      <p:pic>
        <p:nvPicPr>
          <p:cNvPr id="148483" name="Picture 5" descr="nature1"/>
          <p:cNvPicPr>
            <a:picLocks noChangeAspect="1" noChangeArrowheads="1"/>
          </p:cNvPicPr>
          <p:nvPr/>
        </p:nvPicPr>
        <p:blipFill>
          <a:blip r:embed="rId3"/>
          <a:srcRect/>
          <a:stretch>
            <a:fillRect/>
          </a:stretch>
        </p:blipFill>
        <p:spPr bwMode="auto">
          <a:xfrm>
            <a:off x="685800" y="2743200"/>
            <a:ext cx="7696200"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idx="4294967295"/>
          </p:nvPr>
        </p:nvSpPr>
        <p:spPr>
          <a:xfrm>
            <a:off x="457200" y="76200"/>
            <a:ext cx="8229600" cy="1143000"/>
          </a:xfrm>
        </p:spPr>
        <p:txBody>
          <a:bodyPr/>
          <a:lstStyle/>
          <a:p>
            <a:pPr eaLnBrk="1" hangingPunct="1"/>
            <a:r>
              <a:rPr lang="de-DE" sz="4000" smtClean="0"/>
              <a:t>Research in RNA Bioinformatics past and perspectives -I</a:t>
            </a:r>
            <a:endParaRPr lang="en-US" sz="4000" smtClean="0"/>
          </a:p>
        </p:txBody>
      </p:sp>
      <p:sp>
        <p:nvSpPr>
          <p:cNvPr id="4" name="Content Placeholder 2"/>
          <p:cNvSpPr>
            <a:spLocks noGrp="1"/>
          </p:cNvSpPr>
          <p:nvPr>
            <p:ph idx="4294967295"/>
          </p:nvPr>
        </p:nvSpPr>
        <p:spPr>
          <a:xfrm>
            <a:off x="457200" y="1600200"/>
            <a:ext cx="8458200" cy="4525963"/>
          </a:xfrm>
        </p:spPr>
        <p:txBody>
          <a:bodyPr/>
          <a:lstStyle/>
          <a:p>
            <a:pPr marL="609600" indent="-609600" eaLnBrk="1" hangingPunct="1">
              <a:buFont typeface="Arial" charset="0"/>
              <a:buAutoNum type="arabicPeriod"/>
            </a:pPr>
            <a:r>
              <a:rPr lang="de-DE" sz="1800" smtClean="0"/>
              <a:t>Initially focus on folding of single RNA molecules, but further improvements:</a:t>
            </a:r>
          </a:p>
          <a:p>
            <a:pPr marL="990600" lvl="1" indent="-533400" eaLnBrk="1" hangingPunct="1"/>
            <a:r>
              <a:rPr lang="de-DE" sz="1600" smtClean="0"/>
              <a:t>Nussinov algorithm</a:t>
            </a:r>
          </a:p>
          <a:p>
            <a:pPr marL="990600" lvl="1" indent="-533400" eaLnBrk="1" hangingPunct="1"/>
            <a:r>
              <a:rPr lang="de-DE" sz="1600" smtClean="0"/>
              <a:t>Zuker algorithm and partition function</a:t>
            </a:r>
          </a:p>
          <a:p>
            <a:pPr marL="990600" lvl="1" indent="-533400" eaLnBrk="1" hangingPunct="1"/>
            <a:r>
              <a:rPr lang="de-DE" sz="1600" smtClean="0"/>
              <a:t>Fold many sequence togehter -&gt; exploiting comparative information</a:t>
            </a:r>
          </a:p>
          <a:p>
            <a:pPr marL="990600" lvl="1" indent="-533400" eaLnBrk="1" hangingPunct="1"/>
            <a:r>
              <a:rPr lang="de-DE" sz="1600" smtClean="0"/>
              <a:t>More complex models for finding RNA motifs</a:t>
            </a:r>
          </a:p>
          <a:p>
            <a:pPr marL="990600" lvl="1" indent="-533400" eaLnBrk="1" hangingPunct="1"/>
            <a:r>
              <a:rPr lang="de-DE" sz="1600" smtClean="0"/>
              <a:t>Functional motifs /3D folding instead of only secondary structure</a:t>
            </a:r>
          </a:p>
          <a:p>
            <a:pPr marL="990600" lvl="1" indent="-533400" eaLnBrk="1" hangingPunct="1"/>
            <a:endParaRPr lang="de-DE" sz="1600" smtClean="0"/>
          </a:p>
          <a:p>
            <a:pPr marL="609600" indent="-609600" eaLnBrk="1" hangingPunct="1">
              <a:buFont typeface="Arial" charset="0"/>
              <a:buAutoNum type="arabicPeriod"/>
            </a:pPr>
            <a:r>
              <a:rPr lang="de-DE" sz="1800" smtClean="0"/>
              <a:t>Searching for ncRNAs</a:t>
            </a:r>
          </a:p>
          <a:p>
            <a:pPr marL="990600" lvl="1" indent="-533400" eaLnBrk="1" hangingPunct="1">
              <a:buFont typeface="Arial" charset="0"/>
              <a:buAutoNum type="arabicPeriod"/>
            </a:pPr>
            <a:endParaRPr lang="de-DE" sz="1200" smtClean="0"/>
          </a:p>
          <a:p>
            <a:pPr marL="609600" indent="-609600" eaLnBrk="1" hangingPunct="1">
              <a:buFont typeface="Arial" charset="0"/>
              <a:buAutoNum type="arabicPeriod"/>
            </a:pPr>
            <a:r>
              <a:rPr lang="de-DE" sz="1800" smtClean="0"/>
              <a:t>miRNA identification – valid methods</a:t>
            </a:r>
          </a:p>
          <a:p>
            <a:pPr marL="609600" indent="-609600" eaLnBrk="1" hangingPunct="1">
              <a:buFont typeface="Arial" charset="0"/>
              <a:buAutoNum type="arabicPeriod"/>
            </a:pPr>
            <a:endParaRPr lang="de-DE" sz="1200" smtClean="0"/>
          </a:p>
          <a:p>
            <a:pPr marL="609600" indent="-609600" eaLnBrk="1" hangingPunct="1">
              <a:buFont typeface="Arial" charset="0"/>
              <a:buAutoNum type="arabicPeriod"/>
            </a:pPr>
            <a:r>
              <a:rPr lang="de-DE" sz="1800" smtClean="0"/>
              <a:t>lncRNA (~13000 in the human genome) new challenge: poorly annotated, poorly conserved, strucures unkown</a:t>
            </a:r>
          </a:p>
          <a:p>
            <a:pPr marL="609600" indent="-609600" eaLnBrk="1" hangingPunct="1">
              <a:buFont typeface="Arial" charset="0"/>
              <a:buAutoNum type="arabicPeriod"/>
            </a:pPr>
            <a:r>
              <a:rPr lang="de-DE" sz="1800" smtClean="0"/>
              <a:t>Focus RNA-RNA interactions and RNA-protein interactions</a:t>
            </a:r>
          </a:p>
          <a:p>
            <a:pPr marL="990600" lvl="1" indent="-533400" eaLnBrk="1" hangingPunct="1">
              <a:buFont typeface="Arial" charset="0"/>
              <a:buAutoNum type="arabicPeriod"/>
            </a:pPr>
            <a:r>
              <a:rPr lang="de-DE" sz="1600" smtClean="0"/>
              <a:t>miRNA target prediction</a:t>
            </a:r>
          </a:p>
          <a:p>
            <a:pPr marL="990600" lvl="1" indent="-533400" eaLnBrk="1" hangingPunct="1">
              <a:buFont typeface="Arial" charset="0"/>
              <a:buAutoNum type="arabicPeriod"/>
            </a:pPr>
            <a:r>
              <a:rPr lang="de-DE" sz="1600" smtClean="0"/>
              <a:t>lncRNA target prediction (indirect methods)</a:t>
            </a:r>
          </a:p>
          <a:p>
            <a:pPr marL="990600" lvl="1" indent="-533400" eaLnBrk="1" hangingPunct="1">
              <a:buFont typeface="Arial" charset="0"/>
              <a:buAutoNum type="arabicPeriod"/>
            </a:pPr>
            <a:r>
              <a:rPr lang="de-DE" sz="1600" smtClean="0"/>
              <a:t>RNA Binding Proteins (RBPs)</a:t>
            </a:r>
          </a:p>
          <a:p>
            <a:pPr marL="609600" indent="-609600" eaLnBrk="1" hangingPunct="1">
              <a:buFont typeface="Arial" charset="0"/>
              <a:buNone/>
            </a:pPr>
            <a:endParaRPr lang="de-DE" sz="1800" smtClean="0"/>
          </a:p>
          <a:p>
            <a:pPr marL="990600" lvl="1" indent="-533400" eaLnBrk="1" hangingPunct="1"/>
            <a:endParaRPr lang="de-DE" sz="1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xEl>
                                              <p:pRg st="9" end="9"/>
                                            </p:txEl>
                                          </p:spTgt>
                                        </p:tgtEl>
                                        <p:attrNameLst>
                                          <p:attrName>style.opacity</p:attrName>
                                        </p:attrNameLst>
                                      </p:cBhvr>
                                      <p:to>
                                        <p:strVal val="0.25"/>
                                      </p:to>
                                    </p:set>
                                    <p:animEffect filter="image" prLst="opacity: 0.25">
                                      <p:cBhvr rctx="IE">
                                        <p:cTn id="7" dur="indefinite"/>
                                        <p:tgtEl>
                                          <p:spTgt spid="4">
                                            <p:txEl>
                                              <p:pRg st="9" end="9"/>
                                            </p:txEl>
                                          </p:spTgt>
                                        </p:tgtEl>
                                      </p:cBhvr>
                                    </p:animEffect>
                                  </p:childTnLst>
                                </p:cTn>
                              </p:par>
                              <p:par>
                                <p:cTn id="8" presetID="9" presetClass="emph" presetSubtype="0" nodeType="withEffect">
                                  <p:stCondLst>
                                    <p:cond delay="0"/>
                                  </p:stCondLst>
                                  <p:childTnLst>
                                    <p:set>
                                      <p:cBhvr rctx="PPT">
                                        <p:cTn id="9" dur="indefinite"/>
                                        <p:tgtEl>
                                          <p:spTgt spid="4">
                                            <p:txEl>
                                              <p:pRg st="11" end="11"/>
                                            </p:txEl>
                                          </p:spTgt>
                                        </p:tgtEl>
                                        <p:attrNameLst>
                                          <p:attrName>style.opacity</p:attrName>
                                        </p:attrNameLst>
                                      </p:cBhvr>
                                      <p:to>
                                        <p:strVal val="0.25"/>
                                      </p:to>
                                    </p:set>
                                    <p:animEffect filter="image" prLst="opacity: 0.25">
                                      <p:cBhvr rctx="IE">
                                        <p:cTn id="10" dur="indefinite"/>
                                        <p:tgtEl>
                                          <p:spTgt spid="4">
                                            <p:txEl>
                                              <p:pRg st="11" end="11"/>
                                            </p:txEl>
                                          </p:spTgt>
                                        </p:tgtEl>
                                      </p:cBhvr>
                                    </p:animEffect>
                                  </p:childTnLst>
                                </p:cTn>
                              </p:par>
                              <p:par>
                                <p:cTn id="11" presetID="9" presetClass="emph" presetSubtype="0" nodeType="withEffect">
                                  <p:stCondLst>
                                    <p:cond delay="0"/>
                                  </p:stCondLst>
                                  <p:childTnLst>
                                    <p:set>
                                      <p:cBhvr rctx="PPT">
                                        <p:cTn id="12" dur="indefinite"/>
                                        <p:tgtEl>
                                          <p:spTgt spid="4">
                                            <p:txEl>
                                              <p:pRg st="12" end="12"/>
                                            </p:txEl>
                                          </p:spTgt>
                                        </p:tgtEl>
                                        <p:attrNameLst>
                                          <p:attrName>style.opacity</p:attrName>
                                        </p:attrNameLst>
                                      </p:cBhvr>
                                      <p:to>
                                        <p:strVal val="0.25"/>
                                      </p:to>
                                    </p:set>
                                    <p:animEffect filter="image" prLst="opacity: 0.25">
                                      <p:cBhvr rctx="IE">
                                        <p:cTn id="13" dur="indefinite"/>
                                        <p:tgtEl>
                                          <p:spTgt spid="4">
                                            <p:txEl>
                                              <p:pRg st="12" end="12"/>
                                            </p:txEl>
                                          </p:spTgt>
                                        </p:tgtEl>
                                      </p:cBhvr>
                                    </p:animEffect>
                                  </p:childTnLst>
                                </p:cTn>
                              </p:par>
                              <p:par>
                                <p:cTn id="14" presetID="9" presetClass="emph" presetSubtype="0" nodeType="withEffect">
                                  <p:stCondLst>
                                    <p:cond delay="0"/>
                                  </p:stCondLst>
                                  <p:childTnLst>
                                    <p:set>
                                      <p:cBhvr rctx="PPT">
                                        <p:cTn id="15" dur="indefinite"/>
                                        <p:tgtEl>
                                          <p:spTgt spid="4">
                                            <p:txEl>
                                              <p:pRg st="13" end="13"/>
                                            </p:txEl>
                                          </p:spTgt>
                                        </p:tgtEl>
                                        <p:attrNameLst>
                                          <p:attrName>style.opacity</p:attrName>
                                        </p:attrNameLst>
                                      </p:cBhvr>
                                      <p:to>
                                        <p:strVal val="0.25"/>
                                      </p:to>
                                    </p:set>
                                    <p:animEffect filter="image" prLst="opacity: 0.25">
                                      <p:cBhvr rctx="IE">
                                        <p:cTn id="16" dur="indefinite"/>
                                        <p:tgtEl>
                                          <p:spTgt spid="4">
                                            <p:txEl>
                                              <p:pRg st="13" end="13"/>
                                            </p:txEl>
                                          </p:spTgt>
                                        </p:tgtEl>
                                      </p:cBhvr>
                                    </p:animEffect>
                                  </p:childTnLst>
                                </p:cTn>
                              </p:par>
                              <p:par>
                                <p:cTn id="17" presetID="9" presetClass="emph" presetSubtype="0" nodeType="withEffect">
                                  <p:stCondLst>
                                    <p:cond delay="0"/>
                                  </p:stCondLst>
                                  <p:childTnLst>
                                    <p:set>
                                      <p:cBhvr rctx="PPT">
                                        <p:cTn id="18" dur="indefinite"/>
                                        <p:tgtEl>
                                          <p:spTgt spid="4">
                                            <p:txEl>
                                              <p:pRg st="14" end="14"/>
                                            </p:txEl>
                                          </p:spTgt>
                                        </p:tgtEl>
                                        <p:attrNameLst>
                                          <p:attrName>style.opacity</p:attrName>
                                        </p:attrNameLst>
                                      </p:cBhvr>
                                      <p:to>
                                        <p:strVal val="0.25"/>
                                      </p:to>
                                    </p:set>
                                    <p:animEffect filter="image" prLst="opacity: 0.25">
                                      <p:cBhvr rctx="IE">
                                        <p:cTn id="19" dur="indefinite"/>
                                        <p:tgtEl>
                                          <p:spTgt spid="4">
                                            <p:txEl>
                                              <p:pRg st="14" end="14"/>
                                            </p:txEl>
                                          </p:spTgt>
                                        </p:tgtEl>
                                      </p:cBhvr>
                                    </p:animEffect>
                                  </p:childTnLst>
                                </p:cTn>
                              </p:par>
                              <p:par>
                                <p:cTn id="20" presetID="9" presetClass="emph" presetSubtype="0" nodeType="withEffect">
                                  <p:stCondLst>
                                    <p:cond delay="0"/>
                                  </p:stCondLst>
                                  <p:childTnLst>
                                    <p:set>
                                      <p:cBhvr rctx="PPT">
                                        <p:cTn id="21" dur="indefinite"/>
                                        <p:tgtEl>
                                          <p:spTgt spid="4">
                                            <p:txEl>
                                              <p:pRg st="15" end="15"/>
                                            </p:txEl>
                                          </p:spTgt>
                                        </p:tgtEl>
                                        <p:attrNameLst>
                                          <p:attrName>style.opacity</p:attrName>
                                        </p:attrNameLst>
                                      </p:cBhvr>
                                      <p:to>
                                        <p:strVal val="0.25"/>
                                      </p:to>
                                    </p:set>
                                    <p:animEffect filter="image" prLst="opacity: 0.25">
                                      <p:cBhvr rctx="IE">
                                        <p:cTn id="22" dur="indefinite"/>
                                        <p:tgtEl>
                                          <p:spTgt spid="4">
                                            <p:txEl>
                                              <p:pRg st="15" end="1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mph" presetSubtype="1" nodeType="clickEffect">
                                  <p:stCondLst>
                                    <p:cond delay="0"/>
                                  </p:stCondLst>
                                  <p:childTnLst>
                                    <p:set>
                                      <p:cBhvr override="childStyle">
                                        <p:cTn id="26" dur="indefinite"/>
                                        <p:tgtEl>
                                          <p:spTgt spid="4">
                                            <p:txEl>
                                              <p:pRg st="7" end="7"/>
                                            </p:txEl>
                                          </p:spTgt>
                                        </p:tgtEl>
                                        <p:attrNameLst>
                                          <p:attrName>style.fontStyle</p:attrName>
                                        </p:attrNameLst>
                                      </p:cBhvr>
                                      <p:to>
                                        <p:strVal val="normal"/>
                                      </p:to>
                                    </p:set>
                                    <p:set>
                                      <p:cBhvr override="childStyle">
                                        <p:cTn id="27" dur="indefinite"/>
                                        <p:tgtEl>
                                          <p:spTgt spid="4">
                                            <p:txEl>
                                              <p:pRg st="7" end="7"/>
                                            </p:txEl>
                                          </p:spTgt>
                                        </p:tgtEl>
                                        <p:attrNameLst>
                                          <p:attrName>style.fontWeight</p:attrName>
                                        </p:attrNameLst>
                                      </p:cBhvr>
                                      <p:to>
                                        <p:strVal val="bold"/>
                                      </p:to>
                                    </p:set>
                                    <p:set>
                                      <p:cBhvr override="childStyle">
                                        <p:cTn id="28" dur="indefinite"/>
                                        <p:tgtEl>
                                          <p:spTgt spid="4">
                                            <p:txEl>
                                              <p:pRg st="7" end="7"/>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pPr eaLnBrk="1" hangingPunct="1"/>
            <a:r>
              <a:rPr lang="de-DE" sz="4000" smtClean="0"/>
              <a:t>From structure prediction to ncRNA identification and function</a:t>
            </a:r>
            <a:endParaRPr lang="en-US" sz="4000" smtClean="0"/>
          </a:p>
        </p:txBody>
      </p:sp>
      <p:sp>
        <p:nvSpPr>
          <p:cNvPr id="147458" name="Content Placeholder 2"/>
          <p:cNvSpPr>
            <a:spLocks noGrp="1"/>
          </p:cNvSpPr>
          <p:nvPr>
            <p:ph idx="1"/>
          </p:nvPr>
        </p:nvSpPr>
        <p:spPr>
          <a:xfrm>
            <a:off x="457200" y="1676400"/>
            <a:ext cx="8458200" cy="4525963"/>
          </a:xfrm>
        </p:spPr>
        <p:txBody>
          <a:bodyPr/>
          <a:lstStyle/>
          <a:p>
            <a:pPr marL="0" indent="0" eaLnBrk="1" hangingPunct="1">
              <a:lnSpc>
                <a:spcPct val="90000"/>
              </a:lnSpc>
              <a:buFont typeface="Arial" charset="0"/>
              <a:buNone/>
            </a:pPr>
            <a:r>
              <a:rPr lang="de-DE" sz="2000" smtClean="0"/>
              <a:t>Methods evolved from single sequence folding to genomic screen for RNA structures!</a:t>
            </a:r>
          </a:p>
          <a:p>
            <a:pPr marL="0" indent="0" eaLnBrk="1" hangingPunct="1">
              <a:lnSpc>
                <a:spcPct val="90000"/>
              </a:lnSpc>
              <a:buFont typeface="Arial" charset="0"/>
              <a:buNone/>
            </a:pPr>
            <a:r>
              <a:rPr lang="de-DE" sz="2000" smtClean="0"/>
              <a:t>Focus not anymore prediction of RNA structure, but structure prediction as hallmark of ncRNAs or regulatory motifs in mRNAs.</a:t>
            </a:r>
          </a:p>
          <a:p>
            <a:pPr marL="0" indent="0" eaLnBrk="1" hangingPunct="1">
              <a:lnSpc>
                <a:spcPct val="90000"/>
              </a:lnSpc>
              <a:buFont typeface="Arial" charset="0"/>
              <a:buNone/>
            </a:pPr>
            <a:endParaRPr lang="de-DE" sz="2000" smtClean="0"/>
          </a:p>
          <a:p>
            <a:pPr marL="0" indent="0" eaLnBrk="1" hangingPunct="1">
              <a:lnSpc>
                <a:spcPct val="90000"/>
              </a:lnSpc>
              <a:buFont typeface="Arial" charset="0"/>
              <a:buNone/>
            </a:pPr>
            <a:r>
              <a:rPr lang="de-DE" sz="2000" smtClean="0">
                <a:solidFill>
                  <a:srgbClr val="009900"/>
                </a:solidFill>
              </a:rPr>
              <a:t>Searching for ncRNAs employs usually two strategies:</a:t>
            </a:r>
            <a:endParaRPr lang="de-DE" sz="2000" smtClean="0"/>
          </a:p>
          <a:p>
            <a:pPr marL="0" indent="0" eaLnBrk="1" hangingPunct="1">
              <a:lnSpc>
                <a:spcPct val="90000"/>
              </a:lnSpc>
            </a:pPr>
            <a:r>
              <a:rPr lang="de-DE" sz="2000" smtClean="0"/>
              <a:t> Homology search:</a:t>
            </a:r>
          </a:p>
          <a:p>
            <a:pPr lvl="1" eaLnBrk="1" hangingPunct="1">
              <a:lnSpc>
                <a:spcPct val="90000"/>
              </a:lnSpc>
            </a:pPr>
            <a:r>
              <a:rPr lang="de-DE" sz="1600" smtClean="0"/>
              <a:t>Start from alignment (use secondary structure information) and exploit it to find matches in the genome</a:t>
            </a:r>
          </a:p>
          <a:p>
            <a:pPr lvl="1" eaLnBrk="1" hangingPunct="1">
              <a:lnSpc>
                <a:spcPct val="90000"/>
              </a:lnSpc>
            </a:pPr>
            <a:r>
              <a:rPr lang="de-DE" sz="1600" smtClean="0"/>
              <a:t>Good to search for RNAs in a certain family</a:t>
            </a:r>
          </a:p>
          <a:p>
            <a:pPr lvl="1" eaLnBrk="1" hangingPunct="1">
              <a:lnSpc>
                <a:spcPct val="90000"/>
              </a:lnSpc>
            </a:pPr>
            <a:r>
              <a:rPr lang="de-DE" sz="1600" smtClean="0"/>
              <a:t>Depends on the depth of phylogeny</a:t>
            </a:r>
          </a:p>
          <a:p>
            <a:pPr marL="0" indent="0" eaLnBrk="1" hangingPunct="1">
              <a:lnSpc>
                <a:spcPct val="90000"/>
              </a:lnSpc>
            </a:pPr>
            <a:r>
              <a:rPr lang="de-DE" sz="2000" smtClean="0"/>
              <a:t> De novo search:</a:t>
            </a:r>
          </a:p>
          <a:p>
            <a:pPr lvl="1" eaLnBrk="1" hangingPunct="1">
              <a:lnSpc>
                <a:spcPct val="90000"/>
              </a:lnSpc>
            </a:pPr>
            <a:r>
              <a:rPr lang="de-DE" sz="1600" smtClean="0"/>
              <a:t>Search for folding of a certain RNA whose structure features (e.g. energy) differ from background / random sequences</a:t>
            </a:r>
          </a:p>
          <a:p>
            <a:pPr marL="0" indent="0" eaLnBrk="1" hangingPunct="1">
              <a:lnSpc>
                <a:spcPct val="90000"/>
              </a:lnSpc>
            </a:pPr>
            <a:endParaRPr lang="de-DE" sz="1600" smtClean="0"/>
          </a:p>
          <a:p>
            <a:pPr lvl="1" eaLnBrk="1" hangingPunct="1">
              <a:lnSpc>
                <a:spcPct val="90000"/>
              </a:lnSpc>
            </a:pPr>
            <a:endParaRPr lang="de-DE" sz="1400" smtClean="0"/>
          </a:p>
          <a:p>
            <a:pPr marL="0" indent="0" eaLnBrk="1" hangingPunct="1">
              <a:lnSpc>
                <a:spcPct val="90000"/>
              </a:lnSpc>
              <a:buFont typeface="Arial" charset="0"/>
              <a:buNone/>
            </a:pPr>
            <a:endParaRPr lang="de-DE" sz="1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458">
                                            <p:txEl>
                                              <p:pRg st="3" end="3"/>
                                            </p:txEl>
                                          </p:spTgt>
                                        </p:tgtEl>
                                        <p:attrNameLst>
                                          <p:attrName>style.visibility</p:attrName>
                                        </p:attrNameLst>
                                      </p:cBhvr>
                                      <p:to>
                                        <p:strVal val="visible"/>
                                      </p:to>
                                    </p:set>
                                    <p:anim calcmode="lin" valueType="num">
                                      <p:cBhvr additive="base">
                                        <p:cTn id="7" dur="500" fill="hold"/>
                                        <p:tgtEl>
                                          <p:spTgt spid="14745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58">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7458">
                                            <p:txEl>
                                              <p:pRg st="4" end="4"/>
                                            </p:txEl>
                                          </p:spTgt>
                                        </p:tgtEl>
                                        <p:attrNameLst>
                                          <p:attrName>style.visibility</p:attrName>
                                        </p:attrNameLst>
                                      </p:cBhvr>
                                      <p:to>
                                        <p:strVal val="visible"/>
                                      </p:to>
                                    </p:set>
                                    <p:anim calcmode="lin" valueType="num">
                                      <p:cBhvr additive="base">
                                        <p:cTn id="11" dur="500" fill="hold"/>
                                        <p:tgtEl>
                                          <p:spTgt spid="147458">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7458">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7458">
                                            <p:txEl>
                                              <p:pRg st="5" end="5"/>
                                            </p:txEl>
                                          </p:spTgt>
                                        </p:tgtEl>
                                        <p:attrNameLst>
                                          <p:attrName>style.visibility</p:attrName>
                                        </p:attrNameLst>
                                      </p:cBhvr>
                                      <p:to>
                                        <p:strVal val="visible"/>
                                      </p:to>
                                    </p:set>
                                    <p:anim calcmode="lin" valueType="num">
                                      <p:cBhvr additive="base">
                                        <p:cTn id="15" dur="500" fill="hold"/>
                                        <p:tgtEl>
                                          <p:spTgt spid="147458">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7458">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7458">
                                            <p:txEl>
                                              <p:pRg st="6" end="6"/>
                                            </p:txEl>
                                          </p:spTgt>
                                        </p:tgtEl>
                                        <p:attrNameLst>
                                          <p:attrName>style.visibility</p:attrName>
                                        </p:attrNameLst>
                                      </p:cBhvr>
                                      <p:to>
                                        <p:strVal val="visible"/>
                                      </p:to>
                                    </p:set>
                                    <p:anim calcmode="lin" valueType="num">
                                      <p:cBhvr additive="base">
                                        <p:cTn id="19" dur="500" fill="hold"/>
                                        <p:tgtEl>
                                          <p:spTgt spid="147458">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7458">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7458">
                                            <p:txEl>
                                              <p:pRg st="7" end="7"/>
                                            </p:txEl>
                                          </p:spTgt>
                                        </p:tgtEl>
                                        <p:attrNameLst>
                                          <p:attrName>style.visibility</p:attrName>
                                        </p:attrNameLst>
                                      </p:cBhvr>
                                      <p:to>
                                        <p:strVal val="visible"/>
                                      </p:to>
                                    </p:set>
                                    <p:anim calcmode="lin" valueType="num">
                                      <p:cBhvr additive="base">
                                        <p:cTn id="23" dur="500" fill="hold"/>
                                        <p:tgtEl>
                                          <p:spTgt spid="147458">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7458">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7458">
                                            <p:txEl>
                                              <p:pRg st="8" end="8"/>
                                            </p:txEl>
                                          </p:spTgt>
                                        </p:tgtEl>
                                        <p:attrNameLst>
                                          <p:attrName>style.visibility</p:attrName>
                                        </p:attrNameLst>
                                      </p:cBhvr>
                                      <p:to>
                                        <p:strVal val="visible"/>
                                      </p:to>
                                    </p:set>
                                    <p:anim calcmode="lin" valueType="num">
                                      <p:cBhvr additive="base">
                                        <p:cTn id="27" dur="500" fill="hold"/>
                                        <p:tgtEl>
                                          <p:spTgt spid="147458">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7458">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7458">
                                            <p:txEl>
                                              <p:pRg st="9" end="9"/>
                                            </p:txEl>
                                          </p:spTgt>
                                        </p:tgtEl>
                                        <p:attrNameLst>
                                          <p:attrName>style.visibility</p:attrName>
                                        </p:attrNameLst>
                                      </p:cBhvr>
                                      <p:to>
                                        <p:strVal val="visible"/>
                                      </p:to>
                                    </p:set>
                                    <p:anim calcmode="lin" valueType="num">
                                      <p:cBhvr additive="base">
                                        <p:cTn id="31" dur="500" fill="hold"/>
                                        <p:tgtEl>
                                          <p:spTgt spid="147458">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745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idx="4294967295"/>
          </p:nvPr>
        </p:nvSpPr>
        <p:spPr>
          <a:xfrm>
            <a:off x="457200" y="76200"/>
            <a:ext cx="8229600" cy="1143000"/>
          </a:xfrm>
        </p:spPr>
        <p:txBody>
          <a:bodyPr/>
          <a:lstStyle/>
          <a:p>
            <a:pPr eaLnBrk="1" hangingPunct="1"/>
            <a:r>
              <a:rPr lang="de-DE" sz="4000" smtClean="0"/>
              <a:t>Research in RNA Bioinformatics past and perspectives -I</a:t>
            </a:r>
            <a:endParaRPr lang="en-US" sz="4000" smtClean="0"/>
          </a:p>
        </p:txBody>
      </p:sp>
      <p:sp>
        <p:nvSpPr>
          <p:cNvPr id="4" name="Content Placeholder 2"/>
          <p:cNvSpPr>
            <a:spLocks noGrp="1"/>
          </p:cNvSpPr>
          <p:nvPr>
            <p:ph idx="4294967295"/>
          </p:nvPr>
        </p:nvSpPr>
        <p:spPr>
          <a:xfrm>
            <a:off x="457200" y="1600200"/>
            <a:ext cx="8458200" cy="4525963"/>
          </a:xfrm>
        </p:spPr>
        <p:txBody>
          <a:bodyPr/>
          <a:lstStyle/>
          <a:p>
            <a:pPr marL="609600" indent="-609600" eaLnBrk="1" hangingPunct="1">
              <a:buFont typeface="Arial" charset="0"/>
              <a:buAutoNum type="arabicPeriod"/>
            </a:pPr>
            <a:r>
              <a:rPr lang="de-DE" sz="1800" smtClean="0"/>
              <a:t>Initially focus on folding of single RNA molecules, but further improvements:</a:t>
            </a:r>
          </a:p>
          <a:p>
            <a:pPr marL="990600" lvl="1" indent="-533400" eaLnBrk="1" hangingPunct="1"/>
            <a:r>
              <a:rPr lang="de-DE" sz="1600" smtClean="0"/>
              <a:t>Nussinov algorithm</a:t>
            </a:r>
          </a:p>
          <a:p>
            <a:pPr marL="990600" lvl="1" indent="-533400" eaLnBrk="1" hangingPunct="1"/>
            <a:r>
              <a:rPr lang="de-DE" sz="1600" smtClean="0"/>
              <a:t>Zuker algorithm and partition function</a:t>
            </a:r>
          </a:p>
          <a:p>
            <a:pPr marL="990600" lvl="1" indent="-533400" eaLnBrk="1" hangingPunct="1"/>
            <a:r>
              <a:rPr lang="de-DE" sz="1600" smtClean="0"/>
              <a:t>Fold many sequence togehter -&gt; exploiting comparative information</a:t>
            </a:r>
          </a:p>
          <a:p>
            <a:pPr marL="990600" lvl="1" indent="-533400" eaLnBrk="1" hangingPunct="1"/>
            <a:r>
              <a:rPr lang="de-DE" sz="1600" smtClean="0"/>
              <a:t>More complex models for finding RNA motifs</a:t>
            </a:r>
          </a:p>
          <a:p>
            <a:pPr marL="990600" lvl="1" indent="-533400" eaLnBrk="1" hangingPunct="1"/>
            <a:r>
              <a:rPr lang="de-DE" sz="1600" smtClean="0"/>
              <a:t>Functional motifs /3D folding instead of only secondary structure</a:t>
            </a:r>
          </a:p>
          <a:p>
            <a:pPr marL="990600" lvl="1" indent="-533400" eaLnBrk="1" hangingPunct="1"/>
            <a:endParaRPr lang="de-DE" sz="1600" smtClean="0"/>
          </a:p>
          <a:p>
            <a:pPr marL="609600" indent="-609600" eaLnBrk="1" hangingPunct="1">
              <a:buFont typeface="Arial" charset="0"/>
              <a:buAutoNum type="arabicPeriod"/>
            </a:pPr>
            <a:r>
              <a:rPr lang="de-DE" sz="1800" smtClean="0"/>
              <a:t>Searching for ncRNAs</a:t>
            </a:r>
          </a:p>
          <a:p>
            <a:pPr marL="990600" lvl="1" indent="-533400" eaLnBrk="1" hangingPunct="1">
              <a:buFont typeface="Arial" charset="0"/>
              <a:buAutoNum type="arabicPeriod"/>
            </a:pPr>
            <a:endParaRPr lang="de-DE" sz="1200" smtClean="0"/>
          </a:p>
          <a:p>
            <a:pPr marL="609600" indent="-609600" eaLnBrk="1" hangingPunct="1">
              <a:buFont typeface="Arial" charset="0"/>
              <a:buAutoNum type="arabicPeriod"/>
            </a:pPr>
            <a:r>
              <a:rPr lang="de-DE" sz="1800" smtClean="0"/>
              <a:t>miRNA identification – valid methods</a:t>
            </a:r>
          </a:p>
          <a:p>
            <a:pPr marL="609600" indent="-609600" eaLnBrk="1" hangingPunct="1">
              <a:buFont typeface="Arial" charset="0"/>
              <a:buAutoNum type="arabicPeriod"/>
            </a:pPr>
            <a:endParaRPr lang="de-DE" sz="1200" smtClean="0"/>
          </a:p>
          <a:p>
            <a:pPr marL="609600" indent="-609600" eaLnBrk="1" hangingPunct="1">
              <a:buFont typeface="Arial" charset="0"/>
              <a:buAutoNum type="arabicPeriod"/>
            </a:pPr>
            <a:r>
              <a:rPr lang="de-DE" sz="1800" smtClean="0"/>
              <a:t>lncRNA (~13000 in the human genome) new challenge: poorly annotated, poorly conserved, strucures unkown</a:t>
            </a:r>
          </a:p>
          <a:p>
            <a:pPr marL="609600" indent="-609600" eaLnBrk="1" hangingPunct="1">
              <a:buFont typeface="Arial" charset="0"/>
              <a:buAutoNum type="arabicPeriod"/>
            </a:pPr>
            <a:r>
              <a:rPr lang="de-DE" sz="1800" smtClean="0"/>
              <a:t>Focus RNA-RNA interactions and RNA-protein interactions</a:t>
            </a:r>
          </a:p>
          <a:p>
            <a:pPr marL="990600" lvl="1" indent="-533400" eaLnBrk="1" hangingPunct="1">
              <a:buFont typeface="Arial" charset="0"/>
              <a:buAutoNum type="arabicPeriod"/>
            </a:pPr>
            <a:r>
              <a:rPr lang="de-DE" sz="1600" smtClean="0"/>
              <a:t>miRNA target prediction</a:t>
            </a:r>
          </a:p>
          <a:p>
            <a:pPr marL="990600" lvl="1" indent="-533400" eaLnBrk="1" hangingPunct="1">
              <a:buFont typeface="Arial" charset="0"/>
              <a:buAutoNum type="arabicPeriod"/>
            </a:pPr>
            <a:r>
              <a:rPr lang="de-DE" sz="1600" smtClean="0"/>
              <a:t>lncRNA target prediction (indirect methods)</a:t>
            </a:r>
          </a:p>
          <a:p>
            <a:pPr marL="990600" lvl="1" indent="-533400" eaLnBrk="1" hangingPunct="1">
              <a:buFont typeface="Arial" charset="0"/>
              <a:buAutoNum type="arabicPeriod"/>
            </a:pPr>
            <a:r>
              <a:rPr lang="de-DE" sz="1600" smtClean="0"/>
              <a:t>RNA Binding Proteins (RBPs)</a:t>
            </a:r>
          </a:p>
          <a:p>
            <a:pPr marL="609600" indent="-609600" eaLnBrk="1" hangingPunct="1">
              <a:buFont typeface="Arial" charset="0"/>
              <a:buNone/>
            </a:pPr>
            <a:endParaRPr lang="de-DE" sz="1800" smtClean="0"/>
          </a:p>
          <a:p>
            <a:pPr marL="990600" lvl="1" indent="-533400" eaLnBrk="1" hangingPunct="1"/>
            <a:endParaRPr lang="de-DE" sz="1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xEl>
                                              <p:pRg st="9" end="9"/>
                                            </p:txEl>
                                          </p:spTgt>
                                        </p:tgtEl>
                                        <p:attrNameLst>
                                          <p:attrName>style.opacity</p:attrName>
                                        </p:attrNameLst>
                                      </p:cBhvr>
                                      <p:to>
                                        <p:strVal val="0.25"/>
                                      </p:to>
                                    </p:set>
                                    <p:animEffect filter="image" prLst="opacity: 0.25">
                                      <p:cBhvr rctx="IE">
                                        <p:cTn id="7" dur="indefinite"/>
                                        <p:tgtEl>
                                          <p:spTgt spid="4">
                                            <p:txEl>
                                              <p:pRg st="9" end="9"/>
                                            </p:txEl>
                                          </p:spTgt>
                                        </p:tgtEl>
                                      </p:cBhvr>
                                    </p:animEffect>
                                  </p:childTnLst>
                                </p:cTn>
                              </p:par>
                              <p:par>
                                <p:cTn id="8" presetID="9" presetClass="emph" presetSubtype="0" nodeType="withEffect">
                                  <p:stCondLst>
                                    <p:cond delay="0"/>
                                  </p:stCondLst>
                                  <p:childTnLst>
                                    <p:set>
                                      <p:cBhvr rctx="PPT">
                                        <p:cTn id="9" dur="indefinite"/>
                                        <p:tgtEl>
                                          <p:spTgt spid="4">
                                            <p:txEl>
                                              <p:pRg st="12" end="12"/>
                                            </p:txEl>
                                          </p:spTgt>
                                        </p:tgtEl>
                                        <p:attrNameLst>
                                          <p:attrName>style.opacity</p:attrName>
                                        </p:attrNameLst>
                                      </p:cBhvr>
                                      <p:to>
                                        <p:strVal val="0.25"/>
                                      </p:to>
                                    </p:set>
                                    <p:animEffect filter="image" prLst="opacity: 0.25">
                                      <p:cBhvr rctx="IE">
                                        <p:cTn id="10" dur="indefinite"/>
                                        <p:tgtEl>
                                          <p:spTgt spid="4">
                                            <p:txEl>
                                              <p:pRg st="12" end="12"/>
                                            </p:txEl>
                                          </p:spTgt>
                                        </p:tgtEl>
                                      </p:cBhvr>
                                    </p:animEffect>
                                  </p:childTnLst>
                                </p:cTn>
                              </p:par>
                              <p:par>
                                <p:cTn id="11" presetID="9" presetClass="emph" presetSubtype="0" nodeType="withEffect">
                                  <p:stCondLst>
                                    <p:cond delay="0"/>
                                  </p:stCondLst>
                                  <p:childTnLst>
                                    <p:set>
                                      <p:cBhvr rctx="PPT">
                                        <p:cTn id="12" dur="indefinite"/>
                                        <p:tgtEl>
                                          <p:spTgt spid="4">
                                            <p:txEl>
                                              <p:pRg st="13" end="13"/>
                                            </p:txEl>
                                          </p:spTgt>
                                        </p:tgtEl>
                                        <p:attrNameLst>
                                          <p:attrName>style.opacity</p:attrName>
                                        </p:attrNameLst>
                                      </p:cBhvr>
                                      <p:to>
                                        <p:strVal val="0.25"/>
                                      </p:to>
                                    </p:set>
                                    <p:animEffect filter="image" prLst="opacity: 0.25">
                                      <p:cBhvr rctx="IE">
                                        <p:cTn id="13" dur="indefinite"/>
                                        <p:tgtEl>
                                          <p:spTgt spid="4">
                                            <p:txEl>
                                              <p:pRg st="13" end="13"/>
                                            </p:txEl>
                                          </p:spTgt>
                                        </p:tgtEl>
                                      </p:cBhvr>
                                    </p:animEffect>
                                  </p:childTnLst>
                                </p:cTn>
                              </p:par>
                              <p:par>
                                <p:cTn id="14" presetID="9" presetClass="emph" presetSubtype="0" nodeType="withEffect">
                                  <p:stCondLst>
                                    <p:cond delay="0"/>
                                  </p:stCondLst>
                                  <p:childTnLst>
                                    <p:set>
                                      <p:cBhvr rctx="PPT">
                                        <p:cTn id="15" dur="indefinite"/>
                                        <p:tgtEl>
                                          <p:spTgt spid="4">
                                            <p:txEl>
                                              <p:pRg st="14" end="14"/>
                                            </p:txEl>
                                          </p:spTgt>
                                        </p:tgtEl>
                                        <p:attrNameLst>
                                          <p:attrName>style.opacity</p:attrName>
                                        </p:attrNameLst>
                                      </p:cBhvr>
                                      <p:to>
                                        <p:strVal val="0.25"/>
                                      </p:to>
                                    </p:set>
                                    <p:animEffect filter="image" prLst="opacity: 0.25">
                                      <p:cBhvr rctx="IE">
                                        <p:cTn id="16" dur="indefinite"/>
                                        <p:tgtEl>
                                          <p:spTgt spid="4">
                                            <p:txEl>
                                              <p:pRg st="14" end="14"/>
                                            </p:txEl>
                                          </p:spTgt>
                                        </p:tgtEl>
                                      </p:cBhvr>
                                    </p:animEffect>
                                  </p:childTnLst>
                                </p:cTn>
                              </p:par>
                              <p:par>
                                <p:cTn id="17" presetID="9" presetClass="emph" presetSubtype="0" nodeType="withEffect">
                                  <p:stCondLst>
                                    <p:cond delay="0"/>
                                  </p:stCondLst>
                                  <p:childTnLst>
                                    <p:set>
                                      <p:cBhvr rctx="PPT">
                                        <p:cTn id="18" dur="indefinite"/>
                                        <p:tgtEl>
                                          <p:spTgt spid="4">
                                            <p:txEl>
                                              <p:pRg st="15" end="15"/>
                                            </p:txEl>
                                          </p:spTgt>
                                        </p:tgtEl>
                                        <p:attrNameLst>
                                          <p:attrName>style.opacity</p:attrName>
                                        </p:attrNameLst>
                                      </p:cBhvr>
                                      <p:to>
                                        <p:strVal val="0.25"/>
                                      </p:to>
                                    </p:set>
                                    <p:animEffect filter="image" prLst="opacity: 0.25">
                                      <p:cBhvr rctx="IE">
                                        <p:cTn id="19" dur="indefinite"/>
                                        <p:tgtEl>
                                          <p:spTgt spid="4">
                                            <p:txEl>
                                              <p:pRg st="15" end="1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mph" presetSubtype="1" nodeType="clickEffect">
                                  <p:stCondLst>
                                    <p:cond delay="0"/>
                                  </p:stCondLst>
                                  <p:childTnLst>
                                    <p:set>
                                      <p:cBhvr override="childStyle">
                                        <p:cTn id="23" dur="indefinite"/>
                                        <p:tgtEl>
                                          <p:spTgt spid="4">
                                            <p:txEl>
                                              <p:pRg st="7" end="7"/>
                                            </p:txEl>
                                          </p:spTgt>
                                        </p:tgtEl>
                                        <p:attrNameLst>
                                          <p:attrName>style.fontStyle</p:attrName>
                                        </p:attrNameLst>
                                      </p:cBhvr>
                                      <p:to>
                                        <p:strVal val="normal"/>
                                      </p:to>
                                    </p:set>
                                    <p:set>
                                      <p:cBhvr override="childStyle">
                                        <p:cTn id="24" dur="indefinite"/>
                                        <p:tgtEl>
                                          <p:spTgt spid="4">
                                            <p:txEl>
                                              <p:pRg st="7" end="7"/>
                                            </p:txEl>
                                          </p:spTgt>
                                        </p:tgtEl>
                                        <p:attrNameLst>
                                          <p:attrName>style.fontWeight</p:attrName>
                                        </p:attrNameLst>
                                      </p:cBhvr>
                                      <p:to>
                                        <p:strVal val="bold"/>
                                      </p:to>
                                    </p:set>
                                    <p:set>
                                      <p:cBhvr override="childStyle">
                                        <p:cTn id="25" dur="indefinite"/>
                                        <p:tgtEl>
                                          <p:spTgt spid="4">
                                            <p:txEl>
                                              <p:pRg st="7" end="7"/>
                                            </p:txEl>
                                          </p:spTgt>
                                        </p:tgtEl>
                                        <p:attrNameLst>
                                          <p:attrName>style.textDecorationUnderline</p:attrName>
                                        </p:attrNameLst>
                                      </p:cBhvr>
                                      <p:to>
                                        <p:strVal val="false"/>
                                      </p:to>
                                    </p:set>
                                  </p:childTnLst>
                                </p:cTn>
                              </p:par>
                              <p:par>
                                <p:cTn id="26" presetID="5" presetClass="emph" presetSubtype="1" nodeType="withEffect">
                                  <p:stCondLst>
                                    <p:cond delay="0"/>
                                  </p:stCondLst>
                                  <p:childTnLst>
                                    <p:set>
                                      <p:cBhvr override="childStyle">
                                        <p:cTn id="27" dur="indefinite"/>
                                        <p:tgtEl>
                                          <p:spTgt spid="4">
                                            <p:txEl>
                                              <p:pRg st="11" end="11"/>
                                            </p:txEl>
                                          </p:spTgt>
                                        </p:tgtEl>
                                        <p:attrNameLst>
                                          <p:attrName>style.fontStyle</p:attrName>
                                        </p:attrNameLst>
                                      </p:cBhvr>
                                      <p:to>
                                        <p:strVal val="normal"/>
                                      </p:to>
                                    </p:set>
                                    <p:set>
                                      <p:cBhvr override="childStyle">
                                        <p:cTn id="28" dur="indefinite"/>
                                        <p:tgtEl>
                                          <p:spTgt spid="4">
                                            <p:txEl>
                                              <p:pRg st="11" end="11"/>
                                            </p:txEl>
                                          </p:spTgt>
                                        </p:tgtEl>
                                        <p:attrNameLst>
                                          <p:attrName>style.fontWeight</p:attrName>
                                        </p:attrNameLst>
                                      </p:cBhvr>
                                      <p:to>
                                        <p:strVal val="bold"/>
                                      </p:to>
                                    </p:set>
                                    <p:set>
                                      <p:cBhvr override="childStyle">
                                        <p:cTn id="29" dur="indefinite"/>
                                        <p:tgtEl>
                                          <p:spTgt spid="4">
                                            <p:txEl>
                                              <p:pRg st="11" end="1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4"/>
          <p:cNvPicPr>
            <a:picLocks noChangeAspect="1" noChangeArrowheads="1"/>
          </p:cNvPicPr>
          <p:nvPr/>
        </p:nvPicPr>
        <p:blipFill>
          <a:blip r:embed="rId3"/>
          <a:srcRect/>
          <a:stretch>
            <a:fillRect/>
          </a:stretch>
        </p:blipFill>
        <p:spPr bwMode="auto">
          <a:xfrm>
            <a:off x="381000" y="914400"/>
            <a:ext cx="8763000" cy="1755775"/>
          </a:xfrm>
          <a:prstGeom prst="rect">
            <a:avLst/>
          </a:prstGeom>
          <a:noFill/>
          <a:ln w="9525">
            <a:noFill/>
            <a:miter lim="800000"/>
            <a:headEnd/>
            <a:tailEnd/>
          </a:ln>
        </p:spPr>
      </p:pic>
      <p:sp>
        <p:nvSpPr>
          <p:cNvPr id="155650" name="Text Box 5"/>
          <p:cNvSpPr txBox="1">
            <a:spLocks noChangeArrowheads="1"/>
          </p:cNvSpPr>
          <p:nvPr/>
        </p:nvSpPr>
        <p:spPr bwMode="auto">
          <a:xfrm>
            <a:off x="457200" y="533400"/>
            <a:ext cx="1800225" cy="366713"/>
          </a:xfrm>
          <a:prstGeom prst="rect">
            <a:avLst/>
          </a:prstGeom>
          <a:noFill/>
          <a:ln w="9525">
            <a:noFill/>
            <a:miter lim="800000"/>
            <a:headEnd/>
            <a:tailEnd/>
          </a:ln>
        </p:spPr>
        <p:txBody>
          <a:bodyPr wrap="none">
            <a:spAutoFit/>
          </a:bodyPr>
          <a:lstStyle/>
          <a:p>
            <a:pPr defTabSz="914400"/>
            <a:r>
              <a:rPr lang="de-DE">
                <a:latin typeface="Calibri" pitchFamily="34" charset="0"/>
              </a:rPr>
              <a:t>PMID: 15665081</a:t>
            </a:r>
            <a:r>
              <a:rPr lang="de-DE"/>
              <a:t> </a:t>
            </a:r>
            <a:endParaRPr lang="en-US"/>
          </a:p>
        </p:txBody>
      </p:sp>
      <p:sp>
        <p:nvSpPr>
          <p:cNvPr id="155651" name="Text Box 6"/>
          <p:cNvSpPr txBox="1">
            <a:spLocks noChangeArrowheads="1"/>
          </p:cNvSpPr>
          <p:nvPr/>
        </p:nvSpPr>
        <p:spPr bwMode="auto">
          <a:xfrm>
            <a:off x="457200" y="3290888"/>
            <a:ext cx="1800225" cy="366712"/>
          </a:xfrm>
          <a:prstGeom prst="rect">
            <a:avLst/>
          </a:prstGeom>
          <a:noFill/>
          <a:ln w="9525">
            <a:noFill/>
            <a:miter lim="800000"/>
            <a:headEnd/>
            <a:tailEnd/>
          </a:ln>
        </p:spPr>
        <p:txBody>
          <a:bodyPr wrap="none">
            <a:spAutoFit/>
          </a:bodyPr>
          <a:lstStyle/>
          <a:p>
            <a:pPr defTabSz="914400"/>
            <a:r>
              <a:rPr lang="de-DE">
                <a:latin typeface="Calibri" pitchFamily="34" charset="0"/>
              </a:rPr>
              <a:t>PMID: 21622663</a:t>
            </a:r>
            <a:r>
              <a:rPr lang="de-DE"/>
              <a:t> </a:t>
            </a:r>
            <a:endParaRPr lang="en-US"/>
          </a:p>
        </p:txBody>
      </p:sp>
      <p:pic>
        <p:nvPicPr>
          <p:cNvPr id="155652" name="Picture 7"/>
          <p:cNvPicPr>
            <a:picLocks noChangeAspect="1" noChangeArrowheads="1"/>
          </p:cNvPicPr>
          <p:nvPr/>
        </p:nvPicPr>
        <p:blipFill>
          <a:blip r:embed="rId4"/>
          <a:srcRect/>
          <a:stretch>
            <a:fillRect/>
          </a:stretch>
        </p:blipFill>
        <p:spPr bwMode="auto">
          <a:xfrm>
            <a:off x="533400" y="3810000"/>
            <a:ext cx="8024813" cy="218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p:cNvSpPr>
            <a:spLocks noGrp="1"/>
          </p:cNvSpPr>
          <p:nvPr>
            <p:ph type="title" idx="4294967295"/>
          </p:nvPr>
        </p:nvSpPr>
        <p:spPr>
          <a:xfrm>
            <a:off x="457200" y="76200"/>
            <a:ext cx="8229600" cy="1143000"/>
          </a:xfrm>
        </p:spPr>
        <p:txBody>
          <a:bodyPr/>
          <a:lstStyle/>
          <a:p>
            <a:pPr eaLnBrk="1" hangingPunct="1"/>
            <a:r>
              <a:rPr lang="de-DE" sz="4000" smtClean="0"/>
              <a:t>Research in RNA Bioinformatics past and perspectives -I</a:t>
            </a:r>
            <a:endParaRPr lang="en-US" sz="4000" smtClean="0"/>
          </a:p>
        </p:txBody>
      </p:sp>
      <p:sp>
        <p:nvSpPr>
          <p:cNvPr id="4" name="Content Placeholder 2"/>
          <p:cNvSpPr>
            <a:spLocks noGrp="1"/>
          </p:cNvSpPr>
          <p:nvPr>
            <p:ph idx="4294967295"/>
          </p:nvPr>
        </p:nvSpPr>
        <p:spPr>
          <a:xfrm>
            <a:off x="457200" y="1600200"/>
            <a:ext cx="8458200" cy="4525963"/>
          </a:xfrm>
        </p:spPr>
        <p:txBody>
          <a:bodyPr/>
          <a:lstStyle/>
          <a:p>
            <a:pPr marL="609600" indent="-609600" eaLnBrk="1" hangingPunct="1">
              <a:buFont typeface="Arial" charset="0"/>
              <a:buAutoNum type="arabicPeriod"/>
            </a:pPr>
            <a:r>
              <a:rPr lang="de-DE" sz="1800" smtClean="0"/>
              <a:t>Initially focus on folding of single RNA molecules, but further improvements:</a:t>
            </a:r>
          </a:p>
          <a:p>
            <a:pPr marL="990600" lvl="1" indent="-533400" eaLnBrk="1" hangingPunct="1"/>
            <a:r>
              <a:rPr lang="de-DE" sz="1600" smtClean="0"/>
              <a:t>Nussinov algorithm</a:t>
            </a:r>
          </a:p>
          <a:p>
            <a:pPr marL="990600" lvl="1" indent="-533400" eaLnBrk="1" hangingPunct="1"/>
            <a:r>
              <a:rPr lang="de-DE" sz="1600" smtClean="0"/>
              <a:t>Zuker algorithm and partition function</a:t>
            </a:r>
          </a:p>
          <a:p>
            <a:pPr marL="990600" lvl="1" indent="-533400" eaLnBrk="1" hangingPunct="1"/>
            <a:r>
              <a:rPr lang="de-DE" sz="1600" smtClean="0"/>
              <a:t>Fold many sequence togehter -&gt; exploiting comparative information</a:t>
            </a:r>
          </a:p>
          <a:p>
            <a:pPr marL="990600" lvl="1" indent="-533400" eaLnBrk="1" hangingPunct="1"/>
            <a:r>
              <a:rPr lang="de-DE" sz="1600" smtClean="0"/>
              <a:t>More complex models for finding RNA motifs</a:t>
            </a:r>
          </a:p>
          <a:p>
            <a:pPr marL="990600" lvl="1" indent="-533400" eaLnBrk="1" hangingPunct="1"/>
            <a:r>
              <a:rPr lang="de-DE" sz="1600" smtClean="0"/>
              <a:t>Functional motifs /3D folding instead of only secondary structure</a:t>
            </a:r>
          </a:p>
          <a:p>
            <a:pPr marL="990600" lvl="1" indent="-533400" eaLnBrk="1" hangingPunct="1"/>
            <a:endParaRPr lang="de-DE" sz="1600" smtClean="0"/>
          </a:p>
          <a:p>
            <a:pPr marL="609600" indent="-609600" eaLnBrk="1" hangingPunct="1">
              <a:buFont typeface="Arial" charset="0"/>
              <a:buAutoNum type="arabicPeriod"/>
            </a:pPr>
            <a:r>
              <a:rPr lang="de-DE" sz="1800" smtClean="0"/>
              <a:t>Searching for ncRNAs</a:t>
            </a:r>
          </a:p>
          <a:p>
            <a:pPr marL="990600" lvl="1" indent="-533400" eaLnBrk="1" hangingPunct="1">
              <a:buFont typeface="Arial" charset="0"/>
              <a:buAutoNum type="arabicPeriod"/>
            </a:pPr>
            <a:endParaRPr lang="de-DE" sz="1200" smtClean="0"/>
          </a:p>
          <a:p>
            <a:pPr marL="609600" indent="-609600" eaLnBrk="1" hangingPunct="1">
              <a:buFont typeface="Arial" charset="0"/>
              <a:buAutoNum type="arabicPeriod"/>
            </a:pPr>
            <a:r>
              <a:rPr lang="de-DE" sz="1800" smtClean="0"/>
              <a:t>miRNA identification – valid methods</a:t>
            </a:r>
          </a:p>
          <a:p>
            <a:pPr marL="609600" indent="-609600" eaLnBrk="1" hangingPunct="1">
              <a:buFont typeface="Arial" charset="0"/>
              <a:buAutoNum type="arabicPeriod"/>
            </a:pPr>
            <a:endParaRPr lang="de-DE" sz="1200" smtClean="0"/>
          </a:p>
          <a:p>
            <a:pPr marL="609600" indent="-609600" eaLnBrk="1" hangingPunct="1">
              <a:buFont typeface="Arial" charset="0"/>
              <a:buAutoNum type="arabicPeriod"/>
            </a:pPr>
            <a:r>
              <a:rPr lang="de-DE" sz="1800" smtClean="0"/>
              <a:t>lncRNA (~13000 in the human genome) new challenge: poorly annotated, poorly conserved, strucures unkown</a:t>
            </a:r>
          </a:p>
          <a:p>
            <a:pPr marL="609600" indent="-609600" eaLnBrk="1" hangingPunct="1">
              <a:buFont typeface="Arial" charset="0"/>
              <a:buAutoNum type="arabicPeriod"/>
            </a:pPr>
            <a:r>
              <a:rPr lang="de-DE" sz="1800" smtClean="0"/>
              <a:t>Focus RNA-RNA interactions and RNA-protein interactions</a:t>
            </a:r>
          </a:p>
          <a:p>
            <a:pPr marL="990600" lvl="1" indent="-533400" eaLnBrk="1" hangingPunct="1">
              <a:buFont typeface="Arial" charset="0"/>
              <a:buAutoNum type="arabicPeriod"/>
            </a:pPr>
            <a:r>
              <a:rPr lang="de-DE" sz="1600" smtClean="0"/>
              <a:t>miRNA target prediction</a:t>
            </a:r>
          </a:p>
          <a:p>
            <a:pPr marL="990600" lvl="1" indent="-533400" eaLnBrk="1" hangingPunct="1">
              <a:buFont typeface="Arial" charset="0"/>
              <a:buAutoNum type="arabicPeriod"/>
            </a:pPr>
            <a:r>
              <a:rPr lang="de-DE" sz="1600" smtClean="0"/>
              <a:t>lncRNA target prediction (indirect methods)</a:t>
            </a:r>
          </a:p>
          <a:p>
            <a:pPr marL="990600" lvl="1" indent="-533400" eaLnBrk="1" hangingPunct="1">
              <a:buFont typeface="Arial" charset="0"/>
              <a:buAutoNum type="arabicPeriod"/>
            </a:pPr>
            <a:r>
              <a:rPr lang="de-DE" sz="1600" smtClean="0"/>
              <a:t>RNA Binding Proteins (RBPs)</a:t>
            </a:r>
          </a:p>
          <a:p>
            <a:pPr marL="609600" indent="-609600" eaLnBrk="1" hangingPunct="1">
              <a:buFont typeface="Arial" charset="0"/>
              <a:buNone/>
            </a:pPr>
            <a:endParaRPr lang="de-DE" sz="1800" smtClean="0"/>
          </a:p>
          <a:p>
            <a:pPr marL="990600" lvl="1" indent="-533400" eaLnBrk="1" hangingPunct="1"/>
            <a:endParaRPr lang="de-DE" sz="1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xEl>
                                              <p:pRg st="12" end="12"/>
                                            </p:txEl>
                                          </p:spTgt>
                                        </p:tgtEl>
                                        <p:attrNameLst>
                                          <p:attrName>style.opacity</p:attrName>
                                        </p:attrNameLst>
                                      </p:cBhvr>
                                      <p:to>
                                        <p:strVal val="0.25"/>
                                      </p:to>
                                    </p:set>
                                    <p:animEffect filter="image" prLst="opacity: 0.25">
                                      <p:cBhvr rctx="IE">
                                        <p:cTn id="7" dur="indefinite"/>
                                        <p:tgtEl>
                                          <p:spTgt spid="4">
                                            <p:txEl>
                                              <p:pRg st="12" end="12"/>
                                            </p:txEl>
                                          </p:spTgt>
                                        </p:tgtEl>
                                      </p:cBhvr>
                                    </p:animEffect>
                                  </p:childTnLst>
                                </p:cTn>
                              </p:par>
                              <p:par>
                                <p:cTn id="8" presetID="9" presetClass="emph" presetSubtype="0" nodeType="withEffect">
                                  <p:stCondLst>
                                    <p:cond delay="0"/>
                                  </p:stCondLst>
                                  <p:childTnLst>
                                    <p:set>
                                      <p:cBhvr rctx="PPT">
                                        <p:cTn id="9" dur="indefinite"/>
                                        <p:tgtEl>
                                          <p:spTgt spid="4">
                                            <p:txEl>
                                              <p:pRg st="13" end="13"/>
                                            </p:txEl>
                                          </p:spTgt>
                                        </p:tgtEl>
                                        <p:attrNameLst>
                                          <p:attrName>style.opacity</p:attrName>
                                        </p:attrNameLst>
                                      </p:cBhvr>
                                      <p:to>
                                        <p:strVal val="0.25"/>
                                      </p:to>
                                    </p:set>
                                    <p:animEffect filter="image" prLst="opacity: 0.25">
                                      <p:cBhvr rctx="IE">
                                        <p:cTn id="10" dur="indefinite"/>
                                        <p:tgtEl>
                                          <p:spTgt spid="4">
                                            <p:txEl>
                                              <p:pRg st="13" end="13"/>
                                            </p:txEl>
                                          </p:spTgt>
                                        </p:tgtEl>
                                      </p:cBhvr>
                                    </p:animEffect>
                                  </p:childTnLst>
                                </p:cTn>
                              </p:par>
                              <p:par>
                                <p:cTn id="11" presetID="9" presetClass="emph" presetSubtype="0" nodeType="withEffect">
                                  <p:stCondLst>
                                    <p:cond delay="0"/>
                                  </p:stCondLst>
                                  <p:childTnLst>
                                    <p:set>
                                      <p:cBhvr rctx="PPT">
                                        <p:cTn id="12" dur="indefinite"/>
                                        <p:tgtEl>
                                          <p:spTgt spid="4">
                                            <p:txEl>
                                              <p:pRg st="14" end="14"/>
                                            </p:txEl>
                                          </p:spTgt>
                                        </p:tgtEl>
                                        <p:attrNameLst>
                                          <p:attrName>style.opacity</p:attrName>
                                        </p:attrNameLst>
                                      </p:cBhvr>
                                      <p:to>
                                        <p:strVal val="0.25"/>
                                      </p:to>
                                    </p:set>
                                    <p:animEffect filter="image" prLst="opacity: 0.25">
                                      <p:cBhvr rctx="IE">
                                        <p:cTn id="13" dur="indefinite"/>
                                        <p:tgtEl>
                                          <p:spTgt spid="4">
                                            <p:txEl>
                                              <p:pRg st="14" end="14"/>
                                            </p:txEl>
                                          </p:spTgt>
                                        </p:tgtEl>
                                      </p:cBhvr>
                                    </p:animEffect>
                                  </p:childTnLst>
                                </p:cTn>
                              </p:par>
                              <p:par>
                                <p:cTn id="14" presetID="9" presetClass="emph" presetSubtype="0" nodeType="withEffect">
                                  <p:stCondLst>
                                    <p:cond delay="0"/>
                                  </p:stCondLst>
                                  <p:childTnLst>
                                    <p:set>
                                      <p:cBhvr rctx="PPT">
                                        <p:cTn id="15" dur="indefinite"/>
                                        <p:tgtEl>
                                          <p:spTgt spid="4">
                                            <p:txEl>
                                              <p:pRg st="15" end="15"/>
                                            </p:txEl>
                                          </p:spTgt>
                                        </p:tgtEl>
                                        <p:attrNameLst>
                                          <p:attrName>style.opacity</p:attrName>
                                        </p:attrNameLst>
                                      </p:cBhvr>
                                      <p:to>
                                        <p:strVal val="0.25"/>
                                      </p:to>
                                    </p:set>
                                    <p:animEffect filter="image" prLst="opacity: 0.25">
                                      <p:cBhvr rctx="IE">
                                        <p:cTn id="16" dur="indefinite"/>
                                        <p:tgtEl>
                                          <p:spTgt spid="4">
                                            <p:txEl>
                                              <p:pRg st="15" end="1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mph" presetSubtype="1" nodeType="clickEffect">
                                  <p:stCondLst>
                                    <p:cond delay="0"/>
                                  </p:stCondLst>
                                  <p:childTnLst>
                                    <p:set>
                                      <p:cBhvr override="childStyle">
                                        <p:cTn id="20" dur="indefinite"/>
                                        <p:tgtEl>
                                          <p:spTgt spid="4">
                                            <p:txEl>
                                              <p:pRg st="9" end="9"/>
                                            </p:txEl>
                                          </p:spTgt>
                                        </p:tgtEl>
                                        <p:attrNameLst>
                                          <p:attrName>style.fontStyle</p:attrName>
                                        </p:attrNameLst>
                                      </p:cBhvr>
                                      <p:to>
                                        <p:strVal val="normal"/>
                                      </p:to>
                                    </p:set>
                                    <p:set>
                                      <p:cBhvr override="childStyle">
                                        <p:cTn id="21" dur="indefinite"/>
                                        <p:tgtEl>
                                          <p:spTgt spid="4">
                                            <p:txEl>
                                              <p:pRg st="9" end="9"/>
                                            </p:txEl>
                                          </p:spTgt>
                                        </p:tgtEl>
                                        <p:attrNameLst>
                                          <p:attrName>style.fontWeight</p:attrName>
                                        </p:attrNameLst>
                                      </p:cBhvr>
                                      <p:to>
                                        <p:strVal val="bold"/>
                                      </p:to>
                                    </p:set>
                                    <p:set>
                                      <p:cBhvr override="childStyle">
                                        <p:cTn id="22" dur="indefinite"/>
                                        <p:tgtEl>
                                          <p:spTgt spid="4">
                                            <p:txEl>
                                              <p:pRg st="9" end="9"/>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ext Box 1"/>
          <p:cNvSpPr txBox="1">
            <a:spLocks noChangeArrowheads="1"/>
          </p:cNvSpPr>
          <p:nvPr/>
        </p:nvSpPr>
        <p:spPr bwMode="auto">
          <a:xfrm>
            <a:off x="304800" y="152400"/>
            <a:ext cx="8493125" cy="415925"/>
          </a:xfrm>
          <a:prstGeom prst="rect">
            <a:avLst/>
          </a:prstGeom>
          <a:noFill/>
          <a:ln w="9525">
            <a:noFill/>
            <a:miter lim="800000"/>
            <a:headEnd/>
            <a:tailEnd/>
          </a:ln>
        </p:spPr>
        <p:txBody>
          <a:bodyPr lIns="0" tIns="0" rIns="0" bIns="0"/>
          <a:lstStyle/>
          <a:p>
            <a:pPr algn="ctr" defTabSz="412750" hangingPunct="0">
              <a:lnSpc>
                <a:spcPct val="93000"/>
              </a:lnSpc>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3600">
                <a:solidFill>
                  <a:srgbClr val="000000"/>
                </a:solidFill>
                <a:latin typeface="Calibri" pitchFamily="34" charset="0"/>
              </a:rPr>
              <a:t>A day in the life of the miRNA miR-1</a:t>
            </a:r>
            <a:endParaRPr lang="en-GB" altLang="en-US" sz="1500">
              <a:solidFill>
                <a:srgbClr val="000000"/>
              </a:solidFill>
            </a:endParaRPr>
          </a:p>
        </p:txBody>
      </p:sp>
      <p:pic>
        <p:nvPicPr>
          <p:cNvPr id="159746" name="Picture 3"/>
          <p:cNvPicPr>
            <a:picLocks noChangeAspect="1" noChangeArrowheads="1"/>
          </p:cNvPicPr>
          <p:nvPr/>
        </p:nvPicPr>
        <p:blipFill>
          <a:blip r:embed="rId3"/>
          <a:srcRect/>
          <a:stretch>
            <a:fillRect/>
          </a:stretch>
        </p:blipFill>
        <p:spPr bwMode="auto">
          <a:xfrm>
            <a:off x="2570163" y="979488"/>
            <a:ext cx="4006850" cy="4892675"/>
          </a:xfrm>
          <a:prstGeom prst="rect">
            <a:avLst/>
          </a:prstGeom>
          <a:noFill/>
          <a:ln w="9525">
            <a:noFill/>
            <a:miter lim="800000"/>
            <a:headEnd/>
            <a:tailEnd/>
          </a:ln>
        </p:spPr>
      </p:pic>
      <p:sp>
        <p:nvSpPr>
          <p:cNvPr id="159747" name="Text Box 4"/>
          <p:cNvSpPr txBox="1">
            <a:spLocks noChangeArrowheads="1"/>
          </p:cNvSpPr>
          <p:nvPr/>
        </p:nvSpPr>
        <p:spPr bwMode="auto">
          <a:xfrm>
            <a:off x="4800600" y="6477000"/>
            <a:ext cx="3917950" cy="231775"/>
          </a:xfrm>
          <a:prstGeom prst="rect">
            <a:avLst/>
          </a:prstGeom>
          <a:noFill/>
          <a:ln w="9525">
            <a:noFill/>
            <a:miter lim="800000"/>
            <a:headEnd/>
            <a:tailEnd/>
          </a:ln>
        </p:spPr>
        <p:txBody>
          <a:bodyPr lIns="0" tIns="0" rIns="0" bIns="0"/>
          <a:lstStyle/>
          <a:p>
            <a:pPr defTabSz="412750" hangingPunct="0">
              <a:lnSpc>
                <a:spcPct val="93000"/>
              </a:lnSpc>
              <a:buClr>
                <a:srgbClr val="000000"/>
              </a:buClr>
              <a:buSzPct val="45000"/>
              <a:tabLst>
                <a:tab pos="723900" algn="l"/>
                <a:tab pos="1447800" algn="l"/>
                <a:tab pos="2171700" algn="l"/>
                <a:tab pos="2895600" algn="l"/>
                <a:tab pos="3619500" algn="l"/>
              </a:tabLst>
            </a:pPr>
            <a:r>
              <a:rPr lang="en-GB" altLang="en-US" sz="1100" b="1">
                <a:solidFill>
                  <a:srgbClr val="000000"/>
                </a:solidFill>
              </a:rPr>
              <a:t>Zamore et al.: Ribo-gnome:the Big World of small RNAs, Science 2005;309:1519-1524</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ext Box 1"/>
          <p:cNvSpPr txBox="1">
            <a:spLocks noChangeArrowheads="1"/>
          </p:cNvSpPr>
          <p:nvPr/>
        </p:nvSpPr>
        <p:spPr bwMode="auto">
          <a:xfrm>
            <a:off x="0" y="228600"/>
            <a:ext cx="8818563" cy="415925"/>
          </a:xfrm>
          <a:prstGeom prst="rect">
            <a:avLst/>
          </a:prstGeom>
          <a:noFill/>
          <a:ln w="9525">
            <a:noFill/>
            <a:miter lim="800000"/>
            <a:headEnd/>
            <a:tailEnd/>
          </a:ln>
        </p:spPr>
        <p:txBody>
          <a:bodyPr lIns="0" tIns="0" rIns="0" bIns="0"/>
          <a:lstStyle/>
          <a:p>
            <a:pPr algn="ctr" defTabSz="414338" hangingPunct="0">
              <a:lnSpc>
                <a:spcPct val="93000"/>
              </a:lnSpc>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3000">
                <a:solidFill>
                  <a:srgbClr val="000000"/>
                </a:solidFill>
                <a:latin typeface="Calibri" pitchFamily="34" charset="0"/>
              </a:rPr>
              <a:t>A model for translational repression by small RNAs: sequestration of a highly stable mRNA in the P-body</a:t>
            </a:r>
          </a:p>
        </p:txBody>
      </p:sp>
      <p:pic>
        <p:nvPicPr>
          <p:cNvPr id="161794" name="Picture 3"/>
          <p:cNvPicPr>
            <a:picLocks noChangeAspect="1" noChangeArrowheads="1"/>
          </p:cNvPicPr>
          <p:nvPr/>
        </p:nvPicPr>
        <p:blipFill>
          <a:blip r:embed="rId3"/>
          <a:srcRect/>
          <a:stretch>
            <a:fillRect/>
          </a:stretch>
        </p:blipFill>
        <p:spPr bwMode="auto">
          <a:xfrm>
            <a:off x="1406525" y="1279525"/>
            <a:ext cx="6334125" cy="4892675"/>
          </a:xfrm>
          <a:prstGeom prst="rect">
            <a:avLst/>
          </a:prstGeom>
          <a:noFill/>
          <a:ln w="9525">
            <a:noFill/>
            <a:miter lim="800000"/>
            <a:headEnd/>
            <a:tailEnd/>
          </a:ln>
        </p:spPr>
      </p:pic>
      <p:sp>
        <p:nvSpPr>
          <p:cNvPr id="161795" name="Text Box 4"/>
          <p:cNvSpPr txBox="1">
            <a:spLocks noChangeArrowheads="1"/>
          </p:cNvSpPr>
          <p:nvPr/>
        </p:nvSpPr>
        <p:spPr bwMode="auto">
          <a:xfrm>
            <a:off x="4800600" y="6477000"/>
            <a:ext cx="3917950" cy="231775"/>
          </a:xfrm>
          <a:prstGeom prst="rect">
            <a:avLst/>
          </a:prstGeom>
          <a:noFill/>
          <a:ln w="9525">
            <a:noFill/>
            <a:miter lim="800000"/>
            <a:headEnd/>
            <a:tailEnd/>
          </a:ln>
        </p:spPr>
        <p:txBody>
          <a:bodyPr lIns="0" tIns="0" rIns="0" bIns="0"/>
          <a:lstStyle/>
          <a:p>
            <a:pPr defTabSz="412750" hangingPunct="0">
              <a:lnSpc>
                <a:spcPct val="93000"/>
              </a:lnSpc>
              <a:buClr>
                <a:srgbClr val="000000"/>
              </a:buClr>
              <a:buSzPct val="45000"/>
              <a:tabLst>
                <a:tab pos="723900" algn="l"/>
                <a:tab pos="1447800" algn="l"/>
                <a:tab pos="2171700" algn="l"/>
                <a:tab pos="2895600" algn="l"/>
                <a:tab pos="3619500" algn="l"/>
              </a:tabLst>
            </a:pPr>
            <a:r>
              <a:rPr lang="en-GB" altLang="en-US" sz="1100" b="1">
                <a:solidFill>
                  <a:srgbClr val="000000"/>
                </a:solidFill>
              </a:rPr>
              <a:t>Zamore et al.  Ribo-gnome:the Big World of small RNAs, Science 2005;309:1519-1524</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p:nvPr>
        </p:nvSpPr>
        <p:spPr>
          <a:xfrm>
            <a:off x="457200" y="152400"/>
            <a:ext cx="8229600" cy="914400"/>
          </a:xfrm>
        </p:spPr>
        <p:txBody>
          <a:bodyPr/>
          <a:lstStyle/>
          <a:p>
            <a:r>
              <a:rPr lang="de-DE" smtClean="0"/>
              <a:t>Topics</a:t>
            </a:r>
            <a:endParaRPr lang="en-US" smtClean="0"/>
          </a:p>
        </p:txBody>
      </p:sp>
      <p:sp>
        <p:nvSpPr>
          <p:cNvPr id="95234" name="AutoShape 4"/>
          <p:cNvSpPr>
            <a:spLocks noChangeArrowheads="1"/>
          </p:cNvSpPr>
          <p:nvPr/>
        </p:nvSpPr>
        <p:spPr bwMode="auto">
          <a:xfrm>
            <a:off x="1371600" y="1295400"/>
            <a:ext cx="990600" cy="5181600"/>
          </a:xfrm>
          <a:prstGeom prst="downArrow">
            <a:avLst>
              <a:gd name="adj1" fmla="val 50000"/>
              <a:gd name="adj2" fmla="val 57199"/>
            </a:avLst>
          </a:prstGeom>
          <a:gradFill rotWithShape="1">
            <a:gsLst>
              <a:gs pos="0">
                <a:srgbClr val="274355"/>
              </a:gs>
              <a:gs pos="100000">
                <a:srgbClr val="5490B8"/>
              </a:gs>
            </a:gsLst>
            <a:lin ang="5400000" scaled="1"/>
          </a:gradFill>
          <a:ln w="9525">
            <a:solidFill>
              <a:schemeClr val="tx1"/>
            </a:solidFill>
            <a:miter lim="800000"/>
            <a:headEnd/>
            <a:tailEnd/>
          </a:ln>
        </p:spPr>
        <p:txBody>
          <a:bodyPr wrap="none" anchor="ctr"/>
          <a:lstStyle/>
          <a:p>
            <a:endParaRPr lang="en-US"/>
          </a:p>
        </p:txBody>
      </p:sp>
      <p:sp>
        <p:nvSpPr>
          <p:cNvPr id="95235" name="Text Box 5"/>
          <p:cNvSpPr txBox="1">
            <a:spLocks noChangeArrowheads="1"/>
          </p:cNvSpPr>
          <p:nvPr/>
        </p:nvSpPr>
        <p:spPr bwMode="auto">
          <a:xfrm>
            <a:off x="381000" y="1355725"/>
            <a:ext cx="825500" cy="473075"/>
          </a:xfrm>
          <a:prstGeom prst="rect">
            <a:avLst/>
          </a:prstGeom>
          <a:noFill/>
          <a:ln w="9525">
            <a:noFill/>
            <a:miter lim="800000"/>
            <a:headEnd/>
            <a:tailEnd/>
          </a:ln>
        </p:spPr>
        <p:txBody>
          <a:bodyPr wrap="none">
            <a:spAutoFit/>
          </a:bodyPr>
          <a:lstStyle/>
          <a:p>
            <a:pPr defTabSz="914400"/>
            <a:r>
              <a:rPr lang="de-DE" sz="2500">
                <a:latin typeface="Calibri" pitchFamily="34" charset="0"/>
              </a:rPr>
              <a:t>1994</a:t>
            </a:r>
            <a:endParaRPr lang="en-US" sz="2500">
              <a:latin typeface="Calibri" pitchFamily="34" charset="0"/>
            </a:endParaRPr>
          </a:p>
        </p:txBody>
      </p:sp>
      <p:sp>
        <p:nvSpPr>
          <p:cNvPr id="95236" name="Text Box 6"/>
          <p:cNvSpPr txBox="1">
            <a:spLocks noChangeArrowheads="1"/>
          </p:cNvSpPr>
          <p:nvPr/>
        </p:nvSpPr>
        <p:spPr bwMode="auto">
          <a:xfrm>
            <a:off x="304800" y="5341938"/>
            <a:ext cx="825500" cy="473075"/>
          </a:xfrm>
          <a:prstGeom prst="rect">
            <a:avLst/>
          </a:prstGeom>
          <a:noFill/>
          <a:ln w="9525">
            <a:noFill/>
            <a:miter lim="800000"/>
            <a:headEnd/>
            <a:tailEnd/>
          </a:ln>
        </p:spPr>
        <p:txBody>
          <a:bodyPr wrap="none">
            <a:spAutoFit/>
          </a:bodyPr>
          <a:lstStyle/>
          <a:p>
            <a:pPr defTabSz="914400"/>
            <a:r>
              <a:rPr lang="de-DE" sz="2500">
                <a:latin typeface="Calibri" pitchFamily="34" charset="0"/>
              </a:rPr>
              <a:t>2014</a:t>
            </a:r>
            <a:endParaRPr lang="en-US" sz="2500">
              <a:latin typeface="Calibri" pitchFamily="34" charset="0"/>
            </a:endParaRPr>
          </a:p>
        </p:txBody>
      </p:sp>
      <p:sp>
        <p:nvSpPr>
          <p:cNvPr id="95237" name="Text Box 7"/>
          <p:cNvSpPr txBox="1">
            <a:spLocks noChangeArrowheads="1"/>
          </p:cNvSpPr>
          <p:nvPr/>
        </p:nvSpPr>
        <p:spPr bwMode="auto">
          <a:xfrm>
            <a:off x="2362200" y="1325563"/>
            <a:ext cx="6834188" cy="762000"/>
          </a:xfrm>
          <a:prstGeom prst="rect">
            <a:avLst/>
          </a:prstGeom>
          <a:noFill/>
          <a:ln w="9525">
            <a:noFill/>
            <a:miter lim="800000"/>
            <a:headEnd/>
            <a:tailEnd/>
          </a:ln>
        </p:spPr>
        <p:txBody>
          <a:bodyPr wrap="none">
            <a:spAutoFit/>
          </a:bodyPr>
          <a:lstStyle/>
          <a:p>
            <a:pPr defTabSz="914400"/>
            <a:r>
              <a:rPr lang="de-DE" sz="2200">
                <a:latin typeface="Calibri" pitchFamily="34" charset="0"/>
              </a:rPr>
              <a:t>Algorithms / models for RNA structures</a:t>
            </a:r>
          </a:p>
          <a:p>
            <a:pPr defTabSz="914400"/>
            <a:r>
              <a:rPr lang="de-DE" sz="2200">
                <a:latin typeface="Calibri" pitchFamily="34" charset="0"/>
              </a:rPr>
              <a:t>(dynamic programming, covariance models, EM algorithm)</a:t>
            </a:r>
            <a:endParaRPr lang="en-US" sz="2200">
              <a:latin typeface="Calibri" pitchFamily="34" charset="0"/>
            </a:endParaRPr>
          </a:p>
        </p:txBody>
      </p:sp>
      <p:sp>
        <p:nvSpPr>
          <p:cNvPr id="95238" name="Text Box 8"/>
          <p:cNvSpPr txBox="1">
            <a:spLocks noChangeArrowheads="1"/>
          </p:cNvSpPr>
          <p:nvPr/>
        </p:nvSpPr>
        <p:spPr bwMode="auto">
          <a:xfrm>
            <a:off x="2370138" y="3124200"/>
            <a:ext cx="6011862" cy="1096963"/>
          </a:xfrm>
          <a:prstGeom prst="rect">
            <a:avLst/>
          </a:prstGeom>
          <a:noFill/>
          <a:ln w="9525">
            <a:noFill/>
            <a:miter lim="800000"/>
            <a:headEnd/>
            <a:tailEnd/>
          </a:ln>
        </p:spPr>
        <p:txBody>
          <a:bodyPr wrap="none">
            <a:spAutoFit/>
          </a:bodyPr>
          <a:lstStyle/>
          <a:p>
            <a:pPr defTabSz="914400"/>
            <a:r>
              <a:rPr lang="de-DE" sz="2200">
                <a:latin typeface="Calibri" pitchFamily="34" charset="0"/>
              </a:rPr>
              <a:t>ncRNAs -&gt; applied statistical methods</a:t>
            </a:r>
          </a:p>
          <a:p>
            <a:pPr defTabSz="914400"/>
            <a:r>
              <a:rPr lang="de-DE" sz="2200">
                <a:latin typeface="Calibri" pitchFamily="34" charset="0"/>
              </a:rPr>
              <a:t>(SVMs, Bayesian statistics, linear/logistic regression</a:t>
            </a:r>
          </a:p>
          <a:p>
            <a:pPr defTabSz="914400"/>
            <a:r>
              <a:rPr lang="de-DE" sz="2200">
                <a:latin typeface="Calibri" pitchFamily="34" charset="0"/>
              </a:rPr>
              <a:t>models, HMMs)</a:t>
            </a:r>
            <a:endParaRPr lang="en-US" sz="2200">
              <a:latin typeface="Calibri" pitchFamily="34" charset="0"/>
            </a:endParaRPr>
          </a:p>
        </p:txBody>
      </p:sp>
      <p:sp>
        <p:nvSpPr>
          <p:cNvPr id="95239" name="Text Box 9"/>
          <p:cNvSpPr txBox="1">
            <a:spLocks noChangeArrowheads="1"/>
          </p:cNvSpPr>
          <p:nvPr/>
        </p:nvSpPr>
        <p:spPr bwMode="auto">
          <a:xfrm>
            <a:off x="304800" y="3336925"/>
            <a:ext cx="1055688" cy="473075"/>
          </a:xfrm>
          <a:prstGeom prst="rect">
            <a:avLst/>
          </a:prstGeom>
          <a:noFill/>
          <a:ln w="9525">
            <a:noFill/>
            <a:miter lim="800000"/>
            <a:headEnd/>
            <a:tailEnd/>
          </a:ln>
        </p:spPr>
        <p:txBody>
          <a:bodyPr wrap="none">
            <a:spAutoFit/>
          </a:bodyPr>
          <a:lstStyle/>
          <a:p>
            <a:pPr defTabSz="914400"/>
            <a:r>
              <a:rPr lang="de-DE" sz="2500">
                <a:latin typeface="Calibri" pitchFamily="34" charset="0"/>
              </a:rPr>
              <a:t>~ 2000</a:t>
            </a:r>
            <a:endParaRPr lang="en-US" sz="2500">
              <a:latin typeface="Calibri" pitchFamily="34" charset="0"/>
            </a:endParaRPr>
          </a:p>
        </p:txBody>
      </p:sp>
      <p:sp>
        <p:nvSpPr>
          <p:cNvPr id="95240" name="Text Box 10"/>
          <p:cNvSpPr txBox="1">
            <a:spLocks noChangeArrowheads="1"/>
          </p:cNvSpPr>
          <p:nvPr/>
        </p:nvSpPr>
        <p:spPr bwMode="auto">
          <a:xfrm>
            <a:off x="533400" y="1905000"/>
            <a:ext cx="457200" cy="1192213"/>
          </a:xfrm>
          <a:prstGeom prst="rect">
            <a:avLst/>
          </a:prstGeom>
          <a:noFill/>
          <a:ln w="9525">
            <a:noFill/>
            <a:miter lim="800000"/>
            <a:headEnd/>
            <a:tailEnd/>
          </a:ln>
        </p:spPr>
        <p:txBody>
          <a:bodyPr>
            <a:spAutoFit/>
          </a:bodyPr>
          <a:lstStyle/>
          <a:p>
            <a:pPr defTabSz="914400">
              <a:spcBef>
                <a:spcPct val="50000"/>
              </a:spcBef>
            </a:pPr>
            <a:r>
              <a:rPr lang="de-DE"/>
              <a:t>..</a:t>
            </a:r>
          </a:p>
          <a:p>
            <a:pPr defTabSz="914400">
              <a:spcBef>
                <a:spcPct val="50000"/>
              </a:spcBef>
            </a:pPr>
            <a:r>
              <a:rPr lang="de-DE"/>
              <a:t>..</a:t>
            </a:r>
          </a:p>
          <a:p>
            <a:pPr defTabSz="914400">
              <a:spcBef>
                <a:spcPct val="50000"/>
              </a:spcBef>
            </a:pPr>
            <a:r>
              <a:rPr lang="de-DE"/>
              <a:t>..</a:t>
            </a:r>
            <a:endParaRPr lang="en-US"/>
          </a:p>
        </p:txBody>
      </p:sp>
      <p:sp>
        <p:nvSpPr>
          <p:cNvPr id="95241" name="Text Box 11"/>
          <p:cNvSpPr txBox="1">
            <a:spLocks noChangeArrowheads="1"/>
          </p:cNvSpPr>
          <p:nvPr/>
        </p:nvSpPr>
        <p:spPr bwMode="auto">
          <a:xfrm>
            <a:off x="533400" y="3913188"/>
            <a:ext cx="457200" cy="1192212"/>
          </a:xfrm>
          <a:prstGeom prst="rect">
            <a:avLst/>
          </a:prstGeom>
          <a:noFill/>
          <a:ln w="9525">
            <a:noFill/>
            <a:miter lim="800000"/>
            <a:headEnd/>
            <a:tailEnd/>
          </a:ln>
        </p:spPr>
        <p:txBody>
          <a:bodyPr>
            <a:spAutoFit/>
          </a:bodyPr>
          <a:lstStyle/>
          <a:p>
            <a:pPr defTabSz="914400">
              <a:spcBef>
                <a:spcPct val="50000"/>
              </a:spcBef>
            </a:pPr>
            <a:r>
              <a:rPr lang="de-DE"/>
              <a:t>..</a:t>
            </a:r>
          </a:p>
          <a:p>
            <a:pPr defTabSz="914400">
              <a:spcBef>
                <a:spcPct val="50000"/>
              </a:spcBef>
            </a:pPr>
            <a:r>
              <a:rPr lang="de-DE"/>
              <a:t>..</a:t>
            </a:r>
          </a:p>
          <a:p>
            <a:pPr defTabSz="914400">
              <a:spcBef>
                <a:spcPct val="50000"/>
              </a:spcBef>
            </a:pPr>
            <a:r>
              <a:rPr lang="de-DE"/>
              <a:t>..</a:t>
            </a:r>
            <a:endParaRPr lang="en-US"/>
          </a:p>
        </p:txBody>
      </p:sp>
      <p:sp>
        <p:nvSpPr>
          <p:cNvPr id="95242" name="Text Box 12"/>
          <p:cNvSpPr txBox="1">
            <a:spLocks noChangeArrowheads="1"/>
          </p:cNvSpPr>
          <p:nvPr/>
        </p:nvSpPr>
        <p:spPr bwMode="auto">
          <a:xfrm>
            <a:off x="2819400" y="1905000"/>
            <a:ext cx="457200" cy="1192213"/>
          </a:xfrm>
          <a:prstGeom prst="rect">
            <a:avLst/>
          </a:prstGeom>
          <a:noFill/>
          <a:ln w="9525">
            <a:noFill/>
            <a:miter lim="800000"/>
            <a:headEnd/>
            <a:tailEnd/>
          </a:ln>
        </p:spPr>
        <p:txBody>
          <a:bodyPr>
            <a:spAutoFit/>
          </a:bodyPr>
          <a:lstStyle/>
          <a:p>
            <a:pPr defTabSz="914400">
              <a:spcBef>
                <a:spcPct val="50000"/>
              </a:spcBef>
            </a:pPr>
            <a:r>
              <a:rPr lang="de-DE"/>
              <a:t>..</a:t>
            </a:r>
          </a:p>
          <a:p>
            <a:pPr defTabSz="914400">
              <a:spcBef>
                <a:spcPct val="50000"/>
              </a:spcBef>
            </a:pPr>
            <a:r>
              <a:rPr lang="de-DE"/>
              <a:t>..</a:t>
            </a:r>
          </a:p>
          <a:p>
            <a:pPr defTabSz="914400">
              <a:spcBef>
                <a:spcPct val="50000"/>
              </a:spcBef>
            </a:pPr>
            <a:r>
              <a:rPr lang="de-DE"/>
              <a:t>..</a:t>
            </a:r>
            <a:endParaRPr lang="en-US"/>
          </a:p>
        </p:txBody>
      </p:sp>
      <p:sp>
        <p:nvSpPr>
          <p:cNvPr id="95243" name="Text Box 13"/>
          <p:cNvSpPr txBox="1">
            <a:spLocks noChangeArrowheads="1"/>
          </p:cNvSpPr>
          <p:nvPr/>
        </p:nvSpPr>
        <p:spPr bwMode="auto">
          <a:xfrm>
            <a:off x="2819400" y="4141788"/>
            <a:ext cx="457200" cy="1192212"/>
          </a:xfrm>
          <a:prstGeom prst="rect">
            <a:avLst/>
          </a:prstGeom>
          <a:noFill/>
          <a:ln w="9525">
            <a:noFill/>
            <a:miter lim="800000"/>
            <a:headEnd/>
            <a:tailEnd/>
          </a:ln>
        </p:spPr>
        <p:txBody>
          <a:bodyPr>
            <a:spAutoFit/>
          </a:bodyPr>
          <a:lstStyle/>
          <a:p>
            <a:pPr defTabSz="914400">
              <a:spcBef>
                <a:spcPct val="50000"/>
              </a:spcBef>
            </a:pPr>
            <a:r>
              <a:rPr lang="de-DE"/>
              <a:t>..</a:t>
            </a:r>
          </a:p>
          <a:p>
            <a:pPr defTabSz="914400">
              <a:spcBef>
                <a:spcPct val="50000"/>
              </a:spcBef>
            </a:pPr>
            <a:r>
              <a:rPr lang="de-DE"/>
              <a:t>..</a:t>
            </a:r>
          </a:p>
          <a:p>
            <a:pPr defTabSz="914400">
              <a:spcBef>
                <a:spcPct val="50000"/>
              </a:spcBef>
            </a:pPr>
            <a:r>
              <a:rPr lang="de-DE"/>
              <a:t>..</a:t>
            </a:r>
            <a:endParaRPr lang="en-US"/>
          </a:p>
        </p:txBody>
      </p:sp>
      <p:sp>
        <p:nvSpPr>
          <p:cNvPr id="95244" name="Text Box 14"/>
          <p:cNvSpPr txBox="1">
            <a:spLocks noChangeArrowheads="1"/>
          </p:cNvSpPr>
          <p:nvPr/>
        </p:nvSpPr>
        <p:spPr bwMode="auto">
          <a:xfrm>
            <a:off x="2438400" y="5181600"/>
            <a:ext cx="5895975" cy="762000"/>
          </a:xfrm>
          <a:prstGeom prst="rect">
            <a:avLst/>
          </a:prstGeom>
          <a:noFill/>
          <a:ln w="9525">
            <a:noFill/>
            <a:miter lim="800000"/>
            <a:headEnd/>
            <a:tailEnd/>
          </a:ln>
        </p:spPr>
        <p:txBody>
          <a:bodyPr wrap="none">
            <a:spAutoFit/>
          </a:bodyPr>
          <a:lstStyle/>
          <a:p>
            <a:pPr defTabSz="914400"/>
            <a:r>
              <a:rPr lang="de-DE" sz="2200">
                <a:latin typeface="Calibri" pitchFamily="34" charset="0"/>
              </a:rPr>
              <a:t>Data-driven approaches, new technologies , more </a:t>
            </a:r>
          </a:p>
          <a:p>
            <a:pPr defTabSz="914400"/>
            <a:r>
              <a:rPr lang="de-DE" sz="2200">
                <a:latin typeface="Calibri" pitchFamily="34" charset="0"/>
              </a:rPr>
              <a:t>biology and data analysis</a:t>
            </a:r>
            <a:endParaRPr lang="en-US" sz="2200">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5"/>
          <p:cNvPicPr>
            <a:picLocks noChangeAspect="1" noChangeArrowheads="1"/>
          </p:cNvPicPr>
          <p:nvPr/>
        </p:nvPicPr>
        <p:blipFill>
          <a:blip r:embed="rId3"/>
          <a:srcRect/>
          <a:stretch>
            <a:fillRect/>
          </a:stretch>
        </p:blipFill>
        <p:spPr bwMode="auto">
          <a:xfrm>
            <a:off x="533400" y="609600"/>
            <a:ext cx="8216900" cy="2192338"/>
          </a:xfrm>
          <a:prstGeom prst="rect">
            <a:avLst/>
          </a:prstGeom>
          <a:noFill/>
          <a:ln w="9525">
            <a:noFill/>
            <a:miter lim="800000"/>
            <a:headEnd/>
            <a:tailEnd/>
          </a:ln>
        </p:spPr>
      </p:pic>
      <p:sp>
        <p:nvSpPr>
          <p:cNvPr id="182274" name="Text Box 4"/>
          <p:cNvSpPr txBox="1">
            <a:spLocks noChangeArrowheads="1"/>
          </p:cNvSpPr>
          <p:nvPr/>
        </p:nvSpPr>
        <p:spPr bwMode="auto">
          <a:xfrm>
            <a:off x="638175" y="533400"/>
            <a:ext cx="1800225" cy="366713"/>
          </a:xfrm>
          <a:prstGeom prst="rect">
            <a:avLst/>
          </a:prstGeom>
          <a:noFill/>
          <a:ln w="9525">
            <a:noFill/>
            <a:miter lim="800000"/>
            <a:headEnd/>
            <a:tailEnd/>
          </a:ln>
        </p:spPr>
        <p:txBody>
          <a:bodyPr wrap="none">
            <a:spAutoFit/>
          </a:bodyPr>
          <a:lstStyle/>
          <a:p>
            <a:pPr defTabSz="914400"/>
            <a:r>
              <a:rPr lang="de-DE">
                <a:latin typeface="Calibri" pitchFamily="34" charset="0"/>
              </a:rPr>
              <a:t>PMID: 18392026</a:t>
            </a:r>
            <a:r>
              <a:rPr lang="de-DE"/>
              <a:t> </a:t>
            </a:r>
            <a:endParaRPr lang="en-US"/>
          </a:p>
        </p:txBody>
      </p:sp>
      <p:pic>
        <p:nvPicPr>
          <p:cNvPr id="182275" name="Picture 5"/>
          <p:cNvPicPr>
            <a:picLocks noChangeAspect="1" noChangeArrowheads="1"/>
          </p:cNvPicPr>
          <p:nvPr/>
        </p:nvPicPr>
        <p:blipFill>
          <a:blip r:embed="rId4"/>
          <a:srcRect/>
          <a:stretch>
            <a:fillRect/>
          </a:stretch>
        </p:blipFill>
        <p:spPr bwMode="auto">
          <a:xfrm>
            <a:off x="533400" y="3725863"/>
            <a:ext cx="7064375" cy="2903537"/>
          </a:xfrm>
          <a:prstGeom prst="rect">
            <a:avLst/>
          </a:prstGeom>
          <a:noFill/>
          <a:ln w="9525">
            <a:noFill/>
            <a:miter lim="800000"/>
            <a:headEnd/>
            <a:tailEnd/>
          </a:ln>
        </p:spPr>
      </p:pic>
      <p:sp>
        <p:nvSpPr>
          <p:cNvPr id="182276" name="Text Box 6"/>
          <p:cNvSpPr txBox="1">
            <a:spLocks noChangeArrowheads="1"/>
          </p:cNvSpPr>
          <p:nvPr/>
        </p:nvSpPr>
        <p:spPr bwMode="auto">
          <a:xfrm>
            <a:off x="838200" y="3367088"/>
            <a:ext cx="2057400" cy="366712"/>
          </a:xfrm>
          <a:prstGeom prst="rect">
            <a:avLst/>
          </a:prstGeom>
          <a:solidFill>
            <a:schemeClr val="bg1"/>
          </a:solidFill>
          <a:ln w="9525">
            <a:noFill/>
            <a:miter lim="800000"/>
            <a:headEnd/>
            <a:tailEnd/>
          </a:ln>
        </p:spPr>
        <p:txBody>
          <a:bodyPr>
            <a:spAutoFit/>
          </a:bodyPr>
          <a:lstStyle/>
          <a:p>
            <a:pPr defTabSz="914400"/>
            <a:r>
              <a:rPr lang="de-DE">
                <a:latin typeface="Calibri" pitchFamily="34" charset="0"/>
              </a:rPr>
              <a:t>PMID: 23958307</a:t>
            </a:r>
            <a:r>
              <a:rPr lang="de-DE"/>
              <a:t> </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idx="4294967295"/>
          </p:nvPr>
        </p:nvSpPr>
        <p:spPr>
          <a:xfrm>
            <a:off x="457200" y="76200"/>
            <a:ext cx="8229600" cy="1143000"/>
          </a:xfrm>
        </p:spPr>
        <p:txBody>
          <a:bodyPr/>
          <a:lstStyle/>
          <a:p>
            <a:pPr eaLnBrk="1" hangingPunct="1"/>
            <a:r>
              <a:rPr lang="de-DE" sz="4000" smtClean="0"/>
              <a:t>Research in RNA Bioinformatics past and perspectives -I</a:t>
            </a:r>
            <a:endParaRPr lang="en-US" sz="4000" smtClean="0"/>
          </a:p>
        </p:txBody>
      </p:sp>
      <p:sp>
        <p:nvSpPr>
          <p:cNvPr id="4" name="Content Placeholder 2"/>
          <p:cNvSpPr>
            <a:spLocks noGrp="1"/>
          </p:cNvSpPr>
          <p:nvPr>
            <p:ph idx="4294967295"/>
          </p:nvPr>
        </p:nvSpPr>
        <p:spPr>
          <a:xfrm>
            <a:off x="457200" y="1600200"/>
            <a:ext cx="8458200" cy="4525963"/>
          </a:xfrm>
        </p:spPr>
        <p:txBody>
          <a:bodyPr/>
          <a:lstStyle/>
          <a:p>
            <a:pPr marL="609600" indent="-609600" eaLnBrk="1" hangingPunct="1">
              <a:buFont typeface="Arial" charset="0"/>
              <a:buAutoNum type="arabicPeriod"/>
            </a:pPr>
            <a:r>
              <a:rPr lang="de-DE" sz="1800" smtClean="0"/>
              <a:t>Initially focus on folding of single RNA molecules, but further improvements:</a:t>
            </a:r>
          </a:p>
          <a:p>
            <a:pPr marL="990600" lvl="1" indent="-533400" eaLnBrk="1" hangingPunct="1"/>
            <a:r>
              <a:rPr lang="de-DE" sz="1600" smtClean="0"/>
              <a:t>Nussinov algorithm</a:t>
            </a:r>
          </a:p>
          <a:p>
            <a:pPr marL="990600" lvl="1" indent="-533400" eaLnBrk="1" hangingPunct="1"/>
            <a:r>
              <a:rPr lang="de-DE" sz="1600" smtClean="0"/>
              <a:t>Zuker algorithm and partition function</a:t>
            </a:r>
          </a:p>
          <a:p>
            <a:pPr marL="990600" lvl="1" indent="-533400" eaLnBrk="1" hangingPunct="1"/>
            <a:r>
              <a:rPr lang="de-DE" sz="1600" smtClean="0"/>
              <a:t>Fold many sequence togehter -&gt; exploiting comparative information</a:t>
            </a:r>
          </a:p>
          <a:p>
            <a:pPr marL="990600" lvl="1" indent="-533400" eaLnBrk="1" hangingPunct="1"/>
            <a:r>
              <a:rPr lang="de-DE" sz="1600" smtClean="0"/>
              <a:t>More complex models for finding RNA motifs</a:t>
            </a:r>
          </a:p>
          <a:p>
            <a:pPr marL="990600" lvl="1" indent="-533400" eaLnBrk="1" hangingPunct="1"/>
            <a:r>
              <a:rPr lang="de-DE" sz="1600" smtClean="0"/>
              <a:t>Functional motifs /3D folding instead of only secondary structure</a:t>
            </a:r>
          </a:p>
          <a:p>
            <a:pPr marL="990600" lvl="1" indent="-533400" eaLnBrk="1" hangingPunct="1"/>
            <a:endParaRPr lang="de-DE" sz="1600" smtClean="0"/>
          </a:p>
          <a:p>
            <a:pPr marL="609600" indent="-609600" eaLnBrk="1" hangingPunct="1">
              <a:buFont typeface="Arial" charset="0"/>
              <a:buAutoNum type="arabicPeriod"/>
            </a:pPr>
            <a:r>
              <a:rPr lang="de-DE" sz="1800" smtClean="0"/>
              <a:t>Searching for ncRNAs</a:t>
            </a:r>
          </a:p>
          <a:p>
            <a:pPr marL="990600" lvl="1" indent="-533400" eaLnBrk="1" hangingPunct="1">
              <a:buFont typeface="Arial" charset="0"/>
              <a:buAutoNum type="arabicPeriod"/>
            </a:pPr>
            <a:endParaRPr lang="de-DE" sz="1200" smtClean="0"/>
          </a:p>
          <a:p>
            <a:pPr marL="609600" indent="-609600" eaLnBrk="1" hangingPunct="1">
              <a:buFont typeface="Arial" charset="0"/>
              <a:buAutoNum type="arabicPeriod"/>
            </a:pPr>
            <a:r>
              <a:rPr lang="de-DE" sz="1800" smtClean="0"/>
              <a:t>miRNA identification – valid methods</a:t>
            </a:r>
          </a:p>
          <a:p>
            <a:pPr marL="609600" indent="-609600" eaLnBrk="1" hangingPunct="1">
              <a:buFont typeface="Arial" charset="0"/>
              <a:buAutoNum type="arabicPeriod"/>
            </a:pPr>
            <a:endParaRPr lang="de-DE" sz="1200" smtClean="0"/>
          </a:p>
          <a:p>
            <a:pPr marL="609600" indent="-609600" eaLnBrk="1" hangingPunct="1">
              <a:buFont typeface="Arial" charset="0"/>
              <a:buAutoNum type="arabicPeriod"/>
            </a:pPr>
            <a:r>
              <a:rPr lang="de-DE" sz="1800" smtClean="0"/>
              <a:t>lncRNA (~13000 in the human genome) new challenge: poorly annotated, poorly conserved, strucures unkown</a:t>
            </a:r>
          </a:p>
          <a:p>
            <a:pPr marL="609600" indent="-609600" eaLnBrk="1" hangingPunct="1">
              <a:buFont typeface="Arial" charset="0"/>
              <a:buAutoNum type="arabicPeriod"/>
            </a:pPr>
            <a:r>
              <a:rPr lang="de-DE" sz="1800" smtClean="0"/>
              <a:t>Focus RNA-RNA interactions and RNA-protein interactions</a:t>
            </a:r>
          </a:p>
          <a:p>
            <a:pPr marL="990600" lvl="1" indent="-533400" eaLnBrk="1" hangingPunct="1">
              <a:buFont typeface="Arial" charset="0"/>
              <a:buAutoNum type="arabicPeriod"/>
            </a:pPr>
            <a:r>
              <a:rPr lang="de-DE" sz="1600" smtClean="0"/>
              <a:t>miRNA target prediction</a:t>
            </a:r>
          </a:p>
          <a:p>
            <a:pPr marL="990600" lvl="1" indent="-533400" eaLnBrk="1" hangingPunct="1">
              <a:buFont typeface="Arial" charset="0"/>
              <a:buAutoNum type="arabicPeriod"/>
            </a:pPr>
            <a:r>
              <a:rPr lang="de-DE" sz="1600" smtClean="0"/>
              <a:t>lncRNA target prediction (indirect methods)</a:t>
            </a:r>
          </a:p>
          <a:p>
            <a:pPr marL="990600" lvl="1" indent="-533400" eaLnBrk="1" hangingPunct="1">
              <a:buFont typeface="Arial" charset="0"/>
              <a:buAutoNum type="arabicPeriod"/>
            </a:pPr>
            <a:r>
              <a:rPr lang="de-DE" sz="1600" smtClean="0"/>
              <a:t>RNA Binding Proteins (RBPs)</a:t>
            </a:r>
          </a:p>
          <a:p>
            <a:pPr marL="609600" indent="-609600" eaLnBrk="1" hangingPunct="1">
              <a:buFont typeface="Arial" charset="0"/>
              <a:buNone/>
            </a:pPr>
            <a:endParaRPr lang="de-DE" sz="1800" smtClean="0"/>
          </a:p>
          <a:p>
            <a:pPr marL="990600" lvl="1" indent="-533400" eaLnBrk="1" hangingPunct="1"/>
            <a:endParaRPr lang="de-DE" sz="1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12" end="12"/>
                                            </p:txEl>
                                          </p:spTgt>
                                        </p:tgtEl>
                                        <p:attrNameLst>
                                          <p:attrName>style.fontStyle</p:attrName>
                                        </p:attrNameLst>
                                      </p:cBhvr>
                                      <p:to>
                                        <p:strVal val="normal"/>
                                      </p:to>
                                    </p:set>
                                    <p:set>
                                      <p:cBhvr override="childStyle">
                                        <p:cTn id="7" dur="indefinite"/>
                                        <p:tgtEl>
                                          <p:spTgt spid="4">
                                            <p:txEl>
                                              <p:pRg st="12" end="12"/>
                                            </p:txEl>
                                          </p:spTgt>
                                        </p:tgtEl>
                                        <p:attrNameLst>
                                          <p:attrName>style.fontWeight</p:attrName>
                                        </p:attrNameLst>
                                      </p:cBhvr>
                                      <p:to>
                                        <p:strVal val="bold"/>
                                      </p:to>
                                    </p:set>
                                    <p:set>
                                      <p:cBhvr override="childStyle">
                                        <p:cTn id="8" dur="indefinite"/>
                                        <p:tgtEl>
                                          <p:spTgt spid="4">
                                            <p:txEl>
                                              <p:pRg st="12" end="12"/>
                                            </p:txEl>
                                          </p:spTgt>
                                        </p:tgtEl>
                                        <p:attrNameLst>
                                          <p:attrName>style.textDecorationUnderline</p:attrName>
                                        </p:attrNameLst>
                                      </p:cBhvr>
                                      <p:to>
                                        <p:strVal val="false"/>
                                      </p:to>
                                    </p:set>
                                  </p:childTnLst>
                                </p:cTn>
                              </p:par>
                              <p:par>
                                <p:cTn id="9" presetID="5" presetClass="emph" presetSubtype="1" nodeType="withEffect">
                                  <p:stCondLst>
                                    <p:cond delay="0"/>
                                  </p:stCondLst>
                                  <p:childTnLst>
                                    <p:set>
                                      <p:cBhvr override="childStyle">
                                        <p:cTn id="10" dur="indefinite"/>
                                        <p:tgtEl>
                                          <p:spTgt spid="4">
                                            <p:txEl>
                                              <p:pRg st="13" end="13"/>
                                            </p:txEl>
                                          </p:spTgt>
                                        </p:tgtEl>
                                        <p:attrNameLst>
                                          <p:attrName>style.fontStyle</p:attrName>
                                        </p:attrNameLst>
                                      </p:cBhvr>
                                      <p:to>
                                        <p:strVal val="normal"/>
                                      </p:to>
                                    </p:set>
                                    <p:set>
                                      <p:cBhvr override="childStyle">
                                        <p:cTn id="11" dur="indefinite"/>
                                        <p:tgtEl>
                                          <p:spTgt spid="4">
                                            <p:txEl>
                                              <p:pRg st="13" end="13"/>
                                            </p:txEl>
                                          </p:spTgt>
                                        </p:tgtEl>
                                        <p:attrNameLst>
                                          <p:attrName>style.fontWeight</p:attrName>
                                        </p:attrNameLst>
                                      </p:cBhvr>
                                      <p:to>
                                        <p:strVal val="bold"/>
                                      </p:to>
                                    </p:set>
                                    <p:set>
                                      <p:cBhvr override="childStyle">
                                        <p:cTn id="12" dur="indefinite"/>
                                        <p:tgtEl>
                                          <p:spTgt spid="4">
                                            <p:txEl>
                                              <p:pRg st="13" end="13"/>
                                            </p:txEl>
                                          </p:spTgt>
                                        </p:tgtEl>
                                        <p:attrNameLst>
                                          <p:attrName>style.textDecorationUnderline</p:attrName>
                                        </p:attrNameLst>
                                      </p:cBhvr>
                                      <p:to>
                                        <p:strVal val="false"/>
                                      </p:to>
                                    </p:set>
                                  </p:childTnLst>
                                </p:cTn>
                              </p:par>
                              <p:par>
                                <p:cTn id="13" presetID="5" presetClass="emph" presetSubtype="1" nodeType="withEffect">
                                  <p:stCondLst>
                                    <p:cond delay="0"/>
                                  </p:stCondLst>
                                  <p:childTnLst>
                                    <p:set>
                                      <p:cBhvr override="childStyle">
                                        <p:cTn id="14" dur="indefinite"/>
                                        <p:tgtEl>
                                          <p:spTgt spid="4">
                                            <p:txEl>
                                              <p:pRg st="14" end="14"/>
                                            </p:txEl>
                                          </p:spTgt>
                                        </p:tgtEl>
                                        <p:attrNameLst>
                                          <p:attrName>style.fontStyle</p:attrName>
                                        </p:attrNameLst>
                                      </p:cBhvr>
                                      <p:to>
                                        <p:strVal val="normal"/>
                                      </p:to>
                                    </p:set>
                                    <p:set>
                                      <p:cBhvr override="childStyle">
                                        <p:cTn id="15" dur="indefinite"/>
                                        <p:tgtEl>
                                          <p:spTgt spid="4">
                                            <p:txEl>
                                              <p:pRg st="14" end="14"/>
                                            </p:txEl>
                                          </p:spTgt>
                                        </p:tgtEl>
                                        <p:attrNameLst>
                                          <p:attrName>style.fontWeight</p:attrName>
                                        </p:attrNameLst>
                                      </p:cBhvr>
                                      <p:to>
                                        <p:strVal val="bold"/>
                                      </p:to>
                                    </p:set>
                                    <p:set>
                                      <p:cBhvr override="childStyle">
                                        <p:cTn id="16" dur="indefinite"/>
                                        <p:tgtEl>
                                          <p:spTgt spid="4">
                                            <p:txEl>
                                              <p:pRg st="14" end="14"/>
                                            </p:txEl>
                                          </p:spTgt>
                                        </p:tgtEl>
                                        <p:attrNameLst>
                                          <p:attrName>style.textDecorationUnderline</p:attrName>
                                        </p:attrNameLst>
                                      </p:cBhvr>
                                      <p:to>
                                        <p:strVal val="false"/>
                                      </p:to>
                                    </p:set>
                                  </p:childTnLst>
                                </p:cTn>
                              </p:par>
                              <p:par>
                                <p:cTn id="17" presetID="5" presetClass="emph" presetSubtype="1" nodeType="withEffect">
                                  <p:stCondLst>
                                    <p:cond delay="0"/>
                                  </p:stCondLst>
                                  <p:childTnLst>
                                    <p:set>
                                      <p:cBhvr override="childStyle">
                                        <p:cTn id="18" dur="indefinite"/>
                                        <p:tgtEl>
                                          <p:spTgt spid="4">
                                            <p:txEl>
                                              <p:pRg st="15" end="15"/>
                                            </p:txEl>
                                          </p:spTgt>
                                        </p:tgtEl>
                                        <p:attrNameLst>
                                          <p:attrName>style.fontStyle</p:attrName>
                                        </p:attrNameLst>
                                      </p:cBhvr>
                                      <p:to>
                                        <p:strVal val="normal"/>
                                      </p:to>
                                    </p:set>
                                    <p:set>
                                      <p:cBhvr override="childStyle">
                                        <p:cTn id="19" dur="indefinite"/>
                                        <p:tgtEl>
                                          <p:spTgt spid="4">
                                            <p:txEl>
                                              <p:pRg st="15" end="15"/>
                                            </p:txEl>
                                          </p:spTgt>
                                        </p:tgtEl>
                                        <p:attrNameLst>
                                          <p:attrName>style.fontWeight</p:attrName>
                                        </p:attrNameLst>
                                      </p:cBhvr>
                                      <p:to>
                                        <p:strVal val="bold"/>
                                      </p:to>
                                    </p:set>
                                    <p:set>
                                      <p:cBhvr override="childStyle">
                                        <p:cTn id="20" dur="indefinite"/>
                                        <p:tgtEl>
                                          <p:spTgt spid="4">
                                            <p:txEl>
                                              <p:pRg st="15" end="15"/>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p:cNvSpPr>
          <p:nvPr>
            <p:ph type="title"/>
          </p:nvPr>
        </p:nvSpPr>
        <p:spPr>
          <a:xfrm>
            <a:off x="457200" y="76200"/>
            <a:ext cx="8229600" cy="838200"/>
          </a:xfrm>
        </p:spPr>
        <p:txBody>
          <a:bodyPr/>
          <a:lstStyle/>
          <a:p>
            <a:pPr eaLnBrk="1" hangingPunct="1"/>
            <a:r>
              <a:rPr lang="de-DE" sz="4000" smtClean="0"/>
              <a:t>miRNA-mRNA target sites</a:t>
            </a:r>
            <a:endParaRPr lang="en-US" sz="4000" smtClean="0"/>
          </a:p>
        </p:txBody>
      </p:sp>
      <p:pic>
        <p:nvPicPr>
          <p:cNvPr id="190466" name="Picture 4"/>
          <p:cNvPicPr>
            <a:picLocks noChangeAspect="1" noChangeArrowheads="1"/>
          </p:cNvPicPr>
          <p:nvPr/>
        </p:nvPicPr>
        <p:blipFill>
          <a:blip r:embed="rId3"/>
          <a:srcRect/>
          <a:stretch>
            <a:fillRect/>
          </a:stretch>
        </p:blipFill>
        <p:spPr bwMode="auto">
          <a:xfrm>
            <a:off x="685800" y="1093788"/>
            <a:ext cx="6775450" cy="2640012"/>
          </a:xfrm>
          <a:prstGeom prst="rect">
            <a:avLst/>
          </a:prstGeom>
          <a:noFill/>
          <a:ln w="9525">
            <a:noFill/>
            <a:miter lim="800000"/>
            <a:headEnd/>
            <a:tailEnd/>
          </a:ln>
        </p:spPr>
      </p:pic>
      <p:pic>
        <p:nvPicPr>
          <p:cNvPr id="190467" name="Picture 6"/>
          <p:cNvPicPr>
            <a:picLocks noChangeAspect="1" noChangeArrowheads="1"/>
          </p:cNvPicPr>
          <p:nvPr/>
        </p:nvPicPr>
        <p:blipFill>
          <a:blip r:embed="rId4"/>
          <a:srcRect/>
          <a:stretch>
            <a:fillRect/>
          </a:stretch>
        </p:blipFill>
        <p:spPr bwMode="auto">
          <a:xfrm>
            <a:off x="914400" y="4191000"/>
            <a:ext cx="7991475" cy="1903413"/>
          </a:xfrm>
          <a:prstGeom prst="rect">
            <a:avLst/>
          </a:prstGeom>
          <a:noFill/>
          <a:ln w="9525">
            <a:noFill/>
            <a:miter lim="800000"/>
            <a:headEnd/>
            <a:tailEnd/>
          </a:ln>
        </p:spPr>
      </p:pic>
      <p:sp>
        <p:nvSpPr>
          <p:cNvPr id="190468" name="Text Box 4"/>
          <p:cNvSpPr txBox="1">
            <a:spLocks noChangeArrowheads="1"/>
          </p:cNvSpPr>
          <p:nvPr/>
        </p:nvSpPr>
        <p:spPr bwMode="auto">
          <a:xfrm>
            <a:off x="638175" y="1157288"/>
            <a:ext cx="2105025" cy="366712"/>
          </a:xfrm>
          <a:prstGeom prst="rect">
            <a:avLst/>
          </a:prstGeom>
          <a:solidFill>
            <a:schemeClr val="bg1"/>
          </a:solidFill>
          <a:ln w="9525">
            <a:noFill/>
            <a:miter lim="800000"/>
            <a:headEnd/>
            <a:tailEnd/>
          </a:ln>
        </p:spPr>
        <p:txBody>
          <a:bodyPr>
            <a:spAutoFit/>
          </a:bodyPr>
          <a:lstStyle/>
          <a:p>
            <a:pPr defTabSz="914400"/>
            <a:r>
              <a:rPr lang="de-DE">
                <a:latin typeface="Calibri" pitchFamily="34" charset="0"/>
                <a:ea typeface="msgothic"/>
                <a:cs typeface="msgothic"/>
              </a:rPr>
              <a:t>PMID: 20799968</a:t>
            </a:r>
            <a:r>
              <a:rPr lang="de-DE">
                <a:ea typeface="msgothic"/>
                <a:cs typeface="msgothic"/>
              </a:rPr>
              <a:t> </a:t>
            </a:r>
            <a:endParaRPr lang="en-US">
              <a:ea typeface="msgothic"/>
              <a:cs typeface="msgothic"/>
            </a:endParaRPr>
          </a:p>
        </p:txBody>
      </p:sp>
      <p:sp>
        <p:nvSpPr>
          <p:cNvPr id="190469" name="Text Box 4"/>
          <p:cNvSpPr txBox="1">
            <a:spLocks noChangeArrowheads="1"/>
          </p:cNvSpPr>
          <p:nvPr/>
        </p:nvSpPr>
        <p:spPr bwMode="auto">
          <a:xfrm>
            <a:off x="685800" y="4129088"/>
            <a:ext cx="2105025" cy="366712"/>
          </a:xfrm>
          <a:prstGeom prst="rect">
            <a:avLst/>
          </a:prstGeom>
          <a:solidFill>
            <a:schemeClr val="bg1"/>
          </a:solidFill>
          <a:ln w="9525">
            <a:noFill/>
            <a:miter lim="800000"/>
            <a:headEnd/>
            <a:tailEnd/>
          </a:ln>
        </p:spPr>
        <p:txBody>
          <a:bodyPr>
            <a:spAutoFit/>
          </a:bodyPr>
          <a:lstStyle/>
          <a:p>
            <a:pPr defTabSz="914400"/>
            <a:r>
              <a:rPr lang="de-DE">
                <a:latin typeface="Calibri" pitchFamily="34" charset="0"/>
                <a:ea typeface="msgothic"/>
                <a:cs typeface="msgothic"/>
              </a:rPr>
              <a:t>PMID: 15806104</a:t>
            </a:r>
            <a:endParaRPr lang="en-US">
              <a:ea typeface="msgothic"/>
              <a:cs typeface="msgothic"/>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p:cNvSpPr>
          <p:nvPr>
            <p:ph type="title"/>
          </p:nvPr>
        </p:nvSpPr>
        <p:spPr>
          <a:xfrm>
            <a:off x="457200" y="76200"/>
            <a:ext cx="8229600" cy="838200"/>
          </a:xfrm>
        </p:spPr>
        <p:txBody>
          <a:bodyPr/>
          <a:lstStyle/>
          <a:p>
            <a:pPr eaLnBrk="1" hangingPunct="1"/>
            <a:r>
              <a:rPr lang="de-DE" sz="4000" smtClean="0"/>
              <a:t>RNA-protein binding sites</a:t>
            </a:r>
            <a:endParaRPr lang="en-US" sz="4000" smtClean="0"/>
          </a:p>
        </p:txBody>
      </p:sp>
      <p:pic>
        <p:nvPicPr>
          <p:cNvPr id="169986" name="Picture 3"/>
          <p:cNvPicPr>
            <a:picLocks noChangeAspect="1" noChangeArrowheads="1"/>
          </p:cNvPicPr>
          <p:nvPr/>
        </p:nvPicPr>
        <p:blipFill>
          <a:blip r:embed="rId3"/>
          <a:srcRect/>
          <a:stretch>
            <a:fillRect/>
          </a:stretch>
        </p:blipFill>
        <p:spPr bwMode="auto">
          <a:xfrm>
            <a:off x="457200" y="1219200"/>
            <a:ext cx="7831138" cy="2232025"/>
          </a:xfrm>
          <a:prstGeom prst="rect">
            <a:avLst/>
          </a:prstGeom>
          <a:noFill/>
          <a:ln w="9525">
            <a:noFill/>
            <a:miter lim="800000"/>
            <a:headEnd/>
            <a:tailEnd/>
          </a:ln>
        </p:spPr>
      </p:pic>
      <p:pic>
        <p:nvPicPr>
          <p:cNvPr id="169987" name="Picture 4"/>
          <p:cNvPicPr>
            <a:picLocks noChangeAspect="1" noChangeArrowheads="1"/>
          </p:cNvPicPr>
          <p:nvPr/>
        </p:nvPicPr>
        <p:blipFill>
          <a:blip r:embed="rId4"/>
          <a:srcRect/>
          <a:stretch>
            <a:fillRect/>
          </a:stretch>
        </p:blipFill>
        <p:spPr bwMode="auto">
          <a:xfrm>
            <a:off x="1600200" y="4114800"/>
            <a:ext cx="6815138" cy="2332038"/>
          </a:xfrm>
          <a:prstGeom prst="rect">
            <a:avLst/>
          </a:prstGeom>
          <a:noFill/>
          <a:ln w="9525">
            <a:noFill/>
            <a:miter lim="800000"/>
            <a:headEnd/>
            <a:tailEnd/>
          </a:ln>
        </p:spPr>
      </p:pic>
      <p:sp>
        <p:nvSpPr>
          <p:cNvPr id="169988" name="Text Box 4"/>
          <p:cNvSpPr txBox="1">
            <a:spLocks noChangeArrowheads="1"/>
          </p:cNvSpPr>
          <p:nvPr/>
        </p:nvSpPr>
        <p:spPr bwMode="auto">
          <a:xfrm>
            <a:off x="685800" y="914400"/>
            <a:ext cx="2105025" cy="366713"/>
          </a:xfrm>
          <a:prstGeom prst="rect">
            <a:avLst/>
          </a:prstGeom>
          <a:solidFill>
            <a:schemeClr val="bg1"/>
          </a:solidFill>
          <a:ln w="9525">
            <a:noFill/>
            <a:miter lim="800000"/>
            <a:headEnd/>
            <a:tailEnd/>
          </a:ln>
        </p:spPr>
        <p:txBody>
          <a:bodyPr>
            <a:spAutoFit/>
          </a:bodyPr>
          <a:lstStyle/>
          <a:p>
            <a:pPr defTabSz="914400"/>
            <a:r>
              <a:rPr lang="de-DE">
                <a:latin typeface="Calibri" pitchFamily="34" charset="0"/>
                <a:ea typeface="msgothic"/>
                <a:cs typeface="msgothic"/>
              </a:rPr>
              <a:t>PMID: 20617199</a:t>
            </a:r>
            <a:endParaRPr lang="en-US">
              <a:ea typeface="msgothic"/>
              <a:cs typeface="msgothic"/>
            </a:endParaRPr>
          </a:p>
        </p:txBody>
      </p:sp>
      <p:sp>
        <p:nvSpPr>
          <p:cNvPr id="169989" name="Text Box 4"/>
          <p:cNvSpPr txBox="1">
            <a:spLocks noChangeArrowheads="1"/>
          </p:cNvSpPr>
          <p:nvPr/>
        </p:nvSpPr>
        <p:spPr bwMode="auto">
          <a:xfrm>
            <a:off x="1552575" y="4129088"/>
            <a:ext cx="2105025" cy="366712"/>
          </a:xfrm>
          <a:prstGeom prst="rect">
            <a:avLst/>
          </a:prstGeom>
          <a:solidFill>
            <a:schemeClr val="bg1"/>
          </a:solidFill>
          <a:ln w="9525">
            <a:noFill/>
            <a:miter lim="800000"/>
            <a:headEnd/>
            <a:tailEnd/>
          </a:ln>
        </p:spPr>
        <p:txBody>
          <a:bodyPr>
            <a:spAutoFit/>
          </a:bodyPr>
          <a:lstStyle/>
          <a:p>
            <a:pPr defTabSz="914400"/>
            <a:r>
              <a:rPr lang="de-DE">
                <a:latin typeface="Calibri" pitchFamily="34" charset="0"/>
                <a:ea typeface="msgothic"/>
                <a:cs typeface="msgothic"/>
              </a:rPr>
              <a:t>PMID: 24398258</a:t>
            </a:r>
            <a:endParaRPr lang="en-US">
              <a:ea typeface="msgothic"/>
              <a:cs typeface="msgothic"/>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p:cNvSpPr>
          <p:nvPr>
            <p:ph type="title"/>
          </p:nvPr>
        </p:nvSpPr>
        <p:spPr/>
        <p:txBody>
          <a:bodyPr/>
          <a:lstStyle/>
          <a:p>
            <a:pPr eaLnBrk="1" hangingPunct="1"/>
            <a:r>
              <a:rPr lang="de-DE" smtClean="0"/>
              <a:t>Conclusion &amp; Future</a:t>
            </a:r>
            <a:endParaRPr lang="en-US" smtClean="0"/>
          </a:p>
        </p:txBody>
      </p:sp>
      <p:sp>
        <p:nvSpPr>
          <p:cNvPr id="219139" name="Rectangle 3"/>
          <p:cNvSpPr>
            <a:spLocks noGrp="1"/>
          </p:cNvSpPr>
          <p:nvPr>
            <p:ph type="body" idx="1"/>
          </p:nvPr>
        </p:nvSpPr>
        <p:spPr/>
        <p:txBody>
          <a:bodyPr/>
          <a:lstStyle/>
          <a:p>
            <a:pPr eaLnBrk="1" hangingPunct="1">
              <a:lnSpc>
                <a:spcPct val="80000"/>
              </a:lnSpc>
            </a:pPr>
            <a:r>
              <a:rPr lang="de-DE" sz="2400" smtClean="0"/>
              <a:t>RNA bioinformatics in rapid growth</a:t>
            </a:r>
          </a:p>
          <a:p>
            <a:pPr eaLnBrk="1" hangingPunct="1">
              <a:lnSpc>
                <a:spcPct val="80000"/>
              </a:lnSpc>
            </a:pPr>
            <a:r>
              <a:rPr lang="de-DE" sz="2400" b="1" smtClean="0">
                <a:solidFill>
                  <a:srgbClr val="009900"/>
                </a:solidFill>
              </a:rPr>
              <a:t>RNA-seq data</a:t>
            </a:r>
            <a:r>
              <a:rPr lang="de-DE" sz="2400" smtClean="0"/>
              <a:t> are changing the scenario towards data-driven approaches as preferrable to pure algorithmic approaches -&gt; different lincRNA isoforms, primiRNA transcripts, ncRNA detection</a:t>
            </a:r>
          </a:p>
          <a:p>
            <a:pPr eaLnBrk="1" hangingPunct="1">
              <a:lnSpc>
                <a:spcPct val="80000"/>
              </a:lnSpc>
            </a:pPr>
            <a:r>
              <a:rPr lang="de-DE" sz="2400" smtClean="0"/>
              <a:t>Area in development: Using </a:t>
            </a:r>
            <a:r>
              <a:rPr lang="de-DE" sz="2400" b="1" smtClean="0">
                <a:solidFill>
                  <a:schemeClr val="folHlink"/>
                </a:solidFill>
              </a:rPr>
              <a:t>genomic variants (SNPs)</a:t>
            </a:r>
            <a:r>
              <a:rPr lang="de-DE" sz="2400" smtClean="0"/>
              <a:t> to:</a:t>
            </a:r>
          </a:p>
          <a:p>
            <a:pPr lvl="1" eaLnBrk="1" hangingPunct="1">
              <a:lnSpc>
                <a:spcPct val="80000"/>
              </a:lnSpc>
            </a:pPr>
            <a:r>
              <a:rPr lang="de-DE" sz="2000" smtClean="0"/>
              <a:t>Model ncRNA regulation at transcriptional level</a:t>
            </a:r>
          </a:p>
          <a:p>
            <a:pPr lvl="1" eaLnBrk="1" hangingPunct="1">
              <a:lnSpc>
                <a:spcPct val="80000"/>
              </a:lnSpc>
            </a:pPr>
            <a:r>
              <a:rPr lang="de-DE" sz="2000" smtClean="0"/>
              <a:t>Find associations lncRNA-genes</a:t>
            </a:r>
          </a:p>
          <a:p>
            <a:pPr lvl="1" eaLnBrk="1" hangingPunct="1">
              <a:lnSpc>
                <a:spcPct val="80000"/>
              </a:lnSpc>
            </a:pPr>
            <a:r>
              <a:rPr lang="de-DE" sz="2000" smtClean="0"/>
              <a:t>Impact of SNPs on secondary structure</a:t>
            </a:r>
          </a:p>
          <a:p>
            <a:pPr eaLnBrk="1" hangingPunct="1">
              <a:lnSpc>
                <a:spcPct val="80000"/>
              </a:lnSpc>
            </a:pPr>
            <a:r>
              <a:rPr lang="de-DE" sz="2400" smtClean="0"/>
              <a:t>Promising: </a:t>
            </a:r>
            <a:r>
              <a:rPr lang="de-DE" sz="2400" b="1" smtClean="0">
                <a:solidFill>
                  <a:srgbClr val="FF0000"/>
                </a:solidFill>
              </a:rPr>
              <a:t>chromatin conformation data</a:t>
            </a:r>
            <a:r>
              <a:rPr lang="de-DE" sz="2400" smtClean="0"/>
              <a:t> (HiC, CHIA-PET)</a:t>
            </a:r>
          </a:p>
          <a:p>
            <a:pPr lvl="1" eaLnBrk="1" hangingPunct="1">
              <a:lnSpc>
                <a:spcPct val="80000"/>
              </a:lnSpc>
            </a:pPr>
            <a:r>
              <a:rPr lang="de-DE" sz="2000" smtClean="0"/>
              <a:t>Network-based methods (clustering) to discover ‚ehnancer‘ lincRNA</a:t>
            </a:r>
          </a:p>
          <a:p>
            <a:pPr eaLnBrk="1" hangingPunct="1">
              <a:lnSpc>
                <a:spcPct val="80000"/>
              </a:lnSpc>
            </a:pPr>
            <a:r>
              <a:rPr lang="de-DE" sz="2400" b="1" smtClean="0">
                <a:solidFill>
                  <a:srgbClr val="E07720"/>
                </a:solidFill>
              </a:rPr>
              <a:t>The RNA Bioinformatics group</a:t>
            </a:r>
          </a:p>
          <a:p>
            <a:pPr eaLnBrk="1" hangingPunct="1">
              <a:lnSpc>
                <a:spcPct val="80000"/>
              </a:lnSpc>
              <a:buFont typeface="Arial" charset="0"/>
              <a:buNone/>
            </a:pPr>
            <a:r>
              <a:rPr lang="de-DE" sz="2400" smtClean="0"/>
              <a:t>     www.molgen.mpg.de/2733742/RNA-Bioinformatics</a:t>
            </a:r>
          </a:p>
          <a:p>
            <a:pPr eaLnBrk="1" hangingPunct="1">
              <a:lnSpc>
                <a:spcPct val="80000"/>
              </a:lnSpc>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9139">
                                            <p:txEl>
                                              <p:pRg st="1" end="1"/>
                                            </p:txEl>
                                          </p:spTgt>
                                        </p:tgtEl>
                                        <p:attrNameLst>
                                          <p:attrName>style.visibility</p:attrName>
                                        </p:attrNameLst>
                                      </p:cBhvr>
                                      <p:to>
                                        <p:strVal val="visible"/>
                                      </p:to>
                                    </p:set>
                                    <p:anim calcmode="lin" valueType="num">
                                      <p:cBhvr additive="base">
                                        <p:cTn id="7" dur="500" fill="hold"/>
                                        <p:tgtEl>
                                          <p:spTgt spid="2191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91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9139">
                                            <p:txEl>
                                              <p:pRg st="2" end="2"/>
                                            </p:txEl>
                                          </p:spTgt>
                                        </p:tgtEl>
                                        <p:attrNameLst>
                                          <p:attrName>style.visibility</p:attrName>
                                        </p:attrNameLst>
                                      </p:cBhvr>
                                      <p:to>
                                        <p:strVal val="visible"/>
                                      </p:to>
                                    </p:set>
                                    <p:anim calcmode="lin" valueType="num">
                                      <p:cBhvr additive="base">
                                        <p:cTn id="13" dur="500" fill="hold"/>
                                        <p:tgtEl>
                                          <p:spTgt spid="2191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913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9139">
                                            <p:txEl>
                                              <p:pRg st="3" end="3"/>
                                            </p:txEl>
                                          </p:spTgt>
                                        </p:tgtEl>
                                        <p:attrNameLst>
                                          <p:attrName>style.visibility</p:attrName>
                                        </p:attrNameLst>
                                      </p:cBhvr>
                                      <p:to>
                                        <p:strVal val="visible"/>
                                      </p:to>
                                    </p:set>
                                    <p:anim calcmode="lin" valueType="num">
                                      <p:cBhvr additive="base">
                                        <p:cTn id="17" dur="500" fill="hold"/>
                                        <p:tgtEl>
                                          <p:spTgt spid="21913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913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9139">
                                            <p:txEl>
                                              <p:pRg st="4" end="4"/>
                                            </p:txEl>
                                          </p:spTgt>
                                        </p:tgtEl>
                                        <p:attrNameLst>
                                          <p:attrName>style.visibility</p:attrName>
                                        </p:attrNameLst>
                                      </p:cBhvr>
                                      <p:to>
                                        <p:strVal val="visible"/>
                                      </p:to>
                                    </p:set>
                                    <p:anim calcmode="lin" valueType="num">
                                      <p:cBhvr additive="base">
                                        <p:cTn id="21" dur="500" fill="hold"/>
                                        <p:tgtEl>
                                          <p:spTgt spid="21913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9139">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9139">
                                            <p:txEl>
                                              <p:pRg st="5" end="5"/>
                                            </p:txEl>
                                          </p:spTgt>
                                        </p:tgtEl>
                                        <p:attrNameLst>
                                          <p:attrName>style.visibility</p:attrName>
                                        </p:attrNameLst>
                                      </p:cBhvr>
                                      <p:to>
                                        <p:strVal val="visible"/>
                                      </p:to>
                                    </p:set>
                                    <p:anim calcmode="lin" valueType="num">
                                      <p:cBhvr additive="base">
                                        <p:cTn id="25" dur="500" fill="hold"/>
                                        <p:tgtEl>
                                          <p:spTgt spid="21913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91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9139">
                                            <p:txEl>
                                              <p:pRg st="6" end="6"/>
                                            </p:txEl>
                                          </p:spTgt>
                                        </p:tgtEl>
                                        <p:attrNameLst>
                                          <p:attrName>style.visibility</p:attrName>
                                        </p:attrNameLst>
                                      </p:cBhvr>
                                      <p:to>
                                        <p:strVal val="visible"/>
                                      </p:to>
                                    </p:set>
                                    <p:anim calcmode="lin" valueType="num">
                                      <p:cBhvr additive="base">
                                        <p:cTn id="31" dur="500" fill="hold"/>
                                        <p:tgtEl>
                                          <p:spTgt spid="21913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913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9139">
                                            <p:txEl>
                                              <p:pRg st="7" end="7"/>
                                            </p:txEl>
                                          </p:spTgt>
                                        </p:tgtEl>
                                        <p:attrNameLst>
                                          <p:attrName>style.visibility</p:attrName>
                                        </p:attrNameLst>
                                      </p:cBhvr>
                                      <p:to>
                                        <p:strVal val="visible"/>
                                      </p:to>
                                    </p:set>
                                    <p:anim calcmode="lin" valueType="num">
                                      <p:cBhvr additive="base">
                                        <p:cTn id="35" dur="500" fill="hold"/>
                                        <p:tgtEl>
                                          <p:spTgt spid="21913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91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19139">
                                            <p:txEl>
                                              <p:pRg st="8" end="8"/>
                                            </p:txEl>
                                          </p:spTgt>
                                        </p:tgtEl>
                                        <p:attrNameLst>
                                          <p:attrName>style.visibility</p:attrName>
                                        </p:attrNameLst>
                                      </p:cBhvr>
                                      <p:to>
                                        <p:strVal val="visible"/>
                                      </p:to>
                                    </p:set>
                                    <p:anim calcmode="lin" valueType="num">
                                      <p:cBhvr additive="base">
                                        <p:cTn id="41" dur="500" fill="hold"/>
                                        <p:tgtEl>
                                          <p:spTgt spid="21913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9139">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19139">
                                            <p:txEl>
                                              <p:pRg st="9" end="9"/>
                                            </p:txEl>
                                          </p:spTgt>
                                        </p:tgtEl>
                                        <p:attrNameLst>
                                          <p:attrName>style.visibility</p:attrName>
                                        </p:attrNameLst>
                                      </p:cBhvr>
                                      <p:to>
                                        <p:strVal val="visible"/>
                                      </p:to>
                                    </p:set>
                                    <p:anim calcmode="lin" valueType="num">
                                      <p:cBhvr additive="base">
                                        <p:cTn id="45" dur="500" fill="hold"/>
                                        <p:tgtEl>
                                          <p:spTgt spid="219139">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1913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idx="4294967295"/>
          </p:nvPr>
        </p:nvSpPr>
        <p:spPr>
          <a:xfrm>
            <a:off x="457200" y="76200"/>
            <a:ext cx="8229600" cy="1143000"/>
          </a:xfrm>
        </p:spPr>
        <p:txBody>
          <a:bodyPr/>
          <a:lstStyle/>
          <a:p>
            <a:pPr eaLnBrk="1" hangingPunct="1"/>
            <a:r>
              <a:rPr lang="de-DE" smtClean="0"/>
              <a:t>Appendix A - Nussinov Algorithm</a:t>
            </a:r>
            <a:endParaRPr lang="en-US" smtClean="0"/>
          </a:p>
        </p:txBody>
      </p:sp>
      <p:pic>
        <p:nvPicPr>
          <p:cNvPr id="173058" name="Picture 2"/>
          <p:cNvPicPr>
            <a:picLocks noChangeAspect="1" noChangeArrowheads="1"/>
          </p:cNvPicPr>
          <p:nvPr/>
        </p:nvPicPr>
        <p:blipFill>
          <a:blip r:embed="rId3"/>
          <a:srcRect/>
          <a:stretch>
            <a:fillRect/>
          </a:stretch>
        </p:blipFill>
        <p:spPr bwMode="auto">
          <a:xfrm>
            <a:off x="381000" y="3657600"/>
            <a:ext cx="1730375" cy="2438400"/>
          </a:xfrm>
          <a:prstGeom prst="rect">
            <a:avLst/>
          </a:prstGeom>
          <a:noFill/>
          <a:ln w="9525">
            <a:noFill/>
            <a:miter lim="800000"/>
            <a:headEnd/>
            <a:tailEnd/>
          </a:ln>
        </p:spPr>
      </p:pic>
      <p:pic>
        <p:nvPicPr>
          <p:cNvPr id="173059" name="Picture 4"/>
          <p:cNvPicPr>
            <a:picLocks noChangeAspect="1" noChangeArrowheads="1"/>
          </p:cNvPicPr>
          <p:nvPr/>
        </p:nvPicPr>
        <p:blipFill>
          <a:blip r:embed="rId4"/>
          <a:srcRect/>
          <a:stretch>
            <a:fillRect/>
          </a:stretch>
        </p:blipFill>
        <p:spPr bwMode="auto">
          <a:xfrm>
            <a:off x="2111375" y="3657600"/>
            <a:ext cx="1676400" cy="2416175"/>
          </a:xfrm>
          <a:prstGeom prst="rect">
            <a:avLst/>
          </a:prstGeom>
          <a:noFill/>
          <a:ln w="9525">
            <a:noFill/>
            <a:miter lim="800000"/>
            <a:headEnd/>
            <a:tailEnd/>
          </a:ln>
        </p:spPr>
      </p:pic>
      <p:pic>
        <p:nvPicPr>
          <p:cNvPr id="173060" name="Picture 5"/>
          <p:cNvPicPr>
            <a:picLocks noChangeAspect="1" noChangeArrowheads="1"/>
          </p:cNvPicPr>
          <p:nvPr/>
        </p:nvPicPr>
        <p:blipFill>
          <a:blip r:embed="rId5"/>
          <a:srcRect/>
          <a:stretch>
            <a:fillRect/>
          </a:stretch>
        </p:blipFill>
        <p:spPr bwMode="auto">
          <a:xfrm>
            <a:off x="3789363" y="3581400"/>
            <a:ext cx="1565275" cy="2743200"/>
          </a:xfrm>
          <a:prstGeom prst="rect">
            <a:avLst/>
          </a:prstGeom>
          <a:noFill/>
          <a:ln w="9525">
            <a:noFill/>
            <a:miter lim="800000"/>
            <a:headEnd/>
            <a:tailEnd/>
          </a:ln>
        </p:spPr>
      </p:pic>
      <p:sp>
        <p:nvSpPr>
          <p:cNvPr id="173061" name="TextBox 3"/>
          <p:cNvSpPr txBox="1">
            <a:spLocks noChangeArrowheads="1"/>
          </p:cNvSpPr>
          <p:nvPr/>
        </p:nvSpPr>
        <p:spPr bwMode="auto">
          <a:xfrm>
            <a:off x="344488" y="1219200"/>
            <a:ext cx="8393112" cy="1404938"/>
          </a:xfrm>
          <a:prstGeom prst="rect">
            <a:avLst/>
          </a:prstGeom>
          <a:noFill/>
          <a:ln w="9525">
            <a:noFill/>
            <a:miter lim="800000"/>
            <a:headEnd/>
            <a:tailEnd/>
          </a:ln>
        </p:spPr>
        <p:txBody>
          <a:bodyPr wrap="none">
            <a:spAutoFit/>
          </a:bodyPr>
          <a:lstStyle/>
          <a:p>
            <a:r>
              <a:rPr lang="de-DE">
                <a:latin typeface="Calibri" pitchFamily="34" charset="0"/>
              </a:rPr>
              <a:t>Structure can be folded recursively -&gt; dynamic programming</a:t>
            </a:r>
          </a:p>
          <a:p>
            <a:endParaRPr lang="de-DE">
              <a:latin typeface="Calibri" pitchFamily="34" charset="0"/>
            </a:endParaRPr>
          </a:p>
          <a:p>
            <a:r>
              <a:rPr lang="de-DE">
                <a:latin typeface="Calibri" pitchFamily="34" charset="0"/>
              </a:rPr>
              <a:t>x</a:t>
            </a:r>
            <a:r>
              <a:rPr lang="de-DE" sz="1600">
                <a:latin typeface="Calibri" pitchFamily="34" charset="0"/>
              </a:rPr>
              <a:t>1…….xN sequence of N nucleotides to be folded. Compute maximum number of base pairs formed</a:t>
            </a:r>
          </a:p>
          <a:p>
            <a:r>
              <a:rPr lang="de-DE" sz="1600">
                <a:latin typeface="Calibri" pitchFamily="34" charset="0"/>
              </a:rPr>
              <a:t>by subsequence x[i:j] assuming we already computed for all short sequences x[m:n]  i&lt;m&lt;l&lt;j</a:t>
            </a:r>
          </a:p>
          <a:p>
            <a:r>
              <a:rPr lang="de-DE" sz="1600">
                <a:latin typeface="Calibri" pitchFamily="34" charset="0"/>
              </a:rPr>
              <a:t>Structure on x[i:j] can be computed in several ways:</a:t>
            </a:r>
            <a:endParaRPr lang="en-US">
              <a:latin typeface="Calibri" pitchFamily="34" charset="0"/>
            </a:endParaRPr>
          </a:p>
        </p:txBody>
      </p:sp>
      <p:sp>
        <p:nvSpPr>
          <p:cNvPr id="173062" name="TextBox 4"/>
          <p:cNvSpPr txBox="1">
            <a:spLocks noChangeArrowheads="1"/>
          </p:cNvSpPr>
          <p:nvPr/>
        </p:nvSpPr>
        <p:spPr bwMode="auto">
          <a:xfrm>
            <a:off x="701675" y="3241675"/>
            <a:ext cx="425450" cy="369888"/>
          </a:xfrm>
          <a:prstGeom prst="rect">
            <a:avLst/>
          </a:prstGeom>
          <a:noFill/>
          <a:ln w="9525">
            <a:noFill/>
            <a:miter lim="800000"/>
            <a:headEnd/>
            <a:tailEnd/>
          </a:ln>
        </p:spPr>
        <p:txBody>
          <a:bodyPr wrap="none">
            <a:spAutoFit/>
          </a:bodyPr>
          <a:lstStyle/>
          <a:p>
            <a:r>
              <a:rPr lang="de-DE">
                <a:latin typeface="Calibri" pitchFamily="34" charset="0"/>
              </a:rPr>
              <a:t>1) </a:t>
            </a:r>
            <a:endParaRPr lang="en-US">
              <a:latin typeface="Calibri" pitchFamily="34" charset="0"/>
            </a:endParaRPr>
          </a:p>
        </p:txBody>
      </p:sp>
      <p:sp>
        <p:nvSpPr>
          <p:cNvPr id="173063" name="TextBox 9"/>
          <p:cNvSpPr txBox="1">
            <a:spLocks noChangeArrowheads="1"/>
          </p:cNvSpPr>
          <p:nvPr/>
        </p:nvSpPr>
        <p:spPr bwMode="auto">
          <a:xfrm>
            <a:off x="2163763" y="3287713"/>
            <a:ext cx="425450" cy="369887"/>
          </a:xfrm>
          <a:prstGeom prst="rect">
            <a:avLst/>
          </a:prstGeom>
          <a:noFill/>
          <a:ln w="9525">
            <a:noFill/>
            <a:miter lim="800000"/>
            <a:headEnd/>
            <a:tailEnd/>
          </a:ln>
        </p:spPr>
        <p:txBody>
          <a:bodyPr wrap="none">
            <a:spAutoFit/>
          </a:bodyPr>
          <a:lstStyle/>
          <a:p>
            <a:r>
              <a:rPr lang="de-DE">
                <a:latin typeface="Calibri" pitchFamily="34" charset="0"/>
              </a:rPr>
              <a:t>2) </a:t>
            </a:r>
            <a:endParaRPr lang="en-US">
              <a:latin typeface="Calibri" pitchFamily="34" charset="0"/>
            </a:endParaRPr>
          </a:p>
        </p:txBody>
      </p:sp>
      <p:sp>
        <p:nvSpPr>
          <p:cNvPr id="173064" name="TextBox 10"/>
          <p:cNvSpPr txBox="1">
            <a:spLocks noChangeArrowheads="1"/>
          </p:cNvSpPr>
          <p:nvPr/>
        </p:nvSpPr>
        <p:spPr bwMode="auto">
          <a:xfrm>
            <a:off x="3962400" y="3278188"/>
            <a:ext cx="425450" cy="368300"/>
          </a:xfrm>
          <a:prstGeom prst="rect">
            <a:avLst/>
          </a:prstGeom>
          <a:noFill/>
          <a:ln w="9525">
            <a:noFill/>
            <a:miter lim="800000"/>
            <a:headEnd/>
            <a:tailEnd/>
          </a:ln>
        </p:spPr>
        <p:txBody>
          <a:bodyPr wrap="none">
            <a:spAutoFit/>
          </a:bodyPr>
          <a:lstStyle/>
          <a:p>
            <a:r>
              <a:rPr lang="de-DE">
                <a:latin typeface="Calibri" pitchFamily="34" charset="0"/>
              </a:rPr>
              <a:t>3) </a:t>
            </a:r>
            <a:endParaRPr lang="en-US">
              <a:latin typeface="Calibri" pitchFamily="34" charset="0"/>
            </a:endParaRPr>
          </a:p>
        </p:txBody>
      </p:sp>
      <p:pic>
        <p:nvPicPr>
          <p:cNvPr id="173065" name="Picture 7"/>
          <p:cNvPicPr>
            <a:picLocks noChangeAspect="1" noChangeArrowheads="1"/>
          </p:cNvPicPr>
          <p:nvPr/>
        </p:nvPicPr>
        <p:blipFill>
          <a:blip r:embed="rId6"/>
          <a:srcRect/>
          <a:stretch>
            <a:fillRect/>
          </a:stretch>
        </p:blipFill>
        <p:spPr bwMode="auto">
          <a:xfrm>
            <a:off x="5380038" y="3646488"/>
            <a:ext cx="3154362" cy="2451100"/>
          </a:xfrm>
          <a:prstGeom prst="rect">
            <a:avLst/>
          </a:prstGeom>
          <a:noFill/>
          <a:ln w="9525">
            <a:noFill/>
            <a:miter lim="800000"/>
            <a:headEnd/>
            <a:tailEnd/>
          </a:ln>
        </p:spPr>
      </p:pic>
      <p:sp>
        <p:nvSpPr>
          <p:cNvPr id="173066" name="TextBox 13"/>
          <p:cNvSpPr txBox="1">
            <a:spLocks noChangeArrowheads="1"/>
          </p:cNvSpPr>
          <p:nvPr/>
        </p:nvSpPr>
        <p:spPr bwMode="auto">
          <a:xfrm>
            <a:off x="5638800" y="3287713"/>
            <a:ext cx="425450" cy="369887"/>
          </a:xfrm>
          <a:prstGeom prst="rect">
            <a:avLst/>
          </a:prstGeom>
          <a:noFill/>
          <a:ln w="9525">
            <a:noFill/>
            <a:miter lim="800000"/>
            <a:headEnd/>
            <a:tailEnd/>
          </a:ln>
        </p:spPr>
        <p:txBody>
          <a:bodyPr wrap="none">
            <a:spAutoFit/>
          </a:bodyPr>
          <a:lstStyle/>
          <a:p>
            <a:r>
              <a:rPr lang="de-DE">
                <a:latin typeface="Calibri" pitchFamily="34" charset="0"/>
              </a:rPr>
              <a:t>4) </a:t>
            </a:r>
            <a:endParaRPr lang="en-US">
              <a:latin typeface="Calibri" pitchFamily="34" charset="0"/>
            </a:endParaRPr>
          </a:p>
        </p:txBody>
      </p:sp>
      <p:sp>
        <p:nvSpPr>
          <p:cNvPr id="173067" name="TextBox 5"/>
          <p:cNvSpPr txBox="1">
            <a:spLocks noChangeArrowheads="1"/>
          </p:cNvSpPr>
          <p:nvPr/>
        </p:nvSpPr>
        <p:spPr bwMode="auto">
          <a:xfrm>
            <a:off x="6248400" y="6067425"/>
            <a:ext cx="1206500" cy="369888"/>
          </a:xfrm>
          <a:prstGeom prst="rect">
            <a:avLst/>
          </a:prstGeom>
          <a:noFill/>
          <a:ln w="9525">
            <a:noFill/>
            <a:miter lim="800000"/>
            <a:headEnd/>
            <a:tailEnd/>
          </a:ln>
        </p:spPr>
        <p:txBody>
          <a:bodyPr wrap="none">
            <a:spAutoFit/>
          </a:bodyPr>
          <a:lstStyle/>
          <a:p>
            <a:r>
              <a:rPr lang="de-DE">
                <a:latin typeface="Calibri" pitchFamily="34" charset="0"/>
              </a:rPr>
              <a:t>bifurcation</a:t>
            </a:r>
            <a:endParaRPr lang="en-US">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40" name="Title 1"/>
          <p:cNvSpPr>
            <a:spLocks noGrp="1"/>
          </p:cNvSpPr>
          <p:nvPr>
            <p:ph type="title" idx="4294967295"/>
          </p:nvPr>
        </p:nvSpPr>
        <p:spPr>
          <a:xfrm>
            <a:off x="457200" y="0"/>
            <a:ext cx="8229600" cy="1143000"/>
          </a:xfrm>
        </p:spPr>
        <p:txBody>
          <a:bodyPr/>
          <a:lstStyle/>
          <a:p>
            <a:pPr eaLnBrk="1" hangingPunct="1"/>
            <a:r>
              <a:rPr lang="de-DE" smtClean="0"/>
              <a:t>Nussinov Algorithm</a:t>
            </a:r>
            <a:endParaRPr lang="en-US" smtClean="0"/>
          </a:p>
        </p:txBody>
      </p:sp>
      <p:grpSp>
        <p:nvGrpSpPr>
          <p:cNvPr id="156741" name="Group 69"/>
          <p:cNvGrpSpPr>
            <a:grpSpLocks/>
          </p:cNvGrpSpPr>
          <p:nvPr/>
        </p:nvGrpSpPr>
        <p:grpSpPr bwMode="auto">
          <a:xfrm>
            <a:off x="152400" y="2209800"/>
            <a:ext cx="2460625" cy="461963"/>
            <a:chOff x="554198" y="2209800"/>
            <a:chExt cx="2460986" cy="462624"/>
          </a:xfrm>
        </p:grpSpPr>
        <p:cxnSp>
          <p:nvCxnSpPr>
            <p:cNvPr id="6" name="Straight Connector 5"/>
            <p:cNvCxnSpPr/>
            <p:nvPr/>
          </p:nvCxnSpPr>
          <p:spPr>
            <a:xfrm>
              <a:off x="762192" y="2247955"/>
              <a:ext cx="205770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73278" y="2209800"/>
              <a:ext cx="76211" cy="76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64" fontAlgn="auto">
                <a:spcBef>
                  <a:spcPts val="0"/>
                </a:spcBef>
                <a:spcAft>
                  <a:spcPts val="0"/>
                </a:spcAft>
                <a:defRPr/>
              </a:pPr>
              <a:endParaRPr lang="en-US">
                <a:solidFill>
                  <a:schemeClr val="tx1"/>
                </a:solidFill>
              </a:endParaRPr>
            </a:p>
          </p:txBody>
        </p:sp>
        <p:sp>
          <p:nvSpPr>
            <p:cNvPr id="8" name="Oval 7"/>
            <p:cNvSpPr/>
            <p:nvPr/>
          </p:nvSpPr>
          <p:spPr>
            <a:xfrm>
              <a:off x="2819893" y="2227288"/>
              <a:ext cx="76211" cy="76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64" fontAlgn="auto">
                <a:spcBef>
                  <a:spcPts val="0"/>
                </a:spcBef>
                <a:spcAft>
                  <a:spcPts val="0"/>
                </a:spcAft>
                <a:defRPr/>
              </a:pPr>
              <a:endParaRPr lang="en-US">
                <a:solidFill>
                  <a:schemeClr val="tx1"/>
                </a:solidFill>
              </a:endParaRPr>
            </a:p>
          </p:txBody>
        </p:sp>
        <p:sp>
          <p:nvSpPr>
            <p:cNvPr id="156803" name="TextBox 8"/>
            <p:cNvSpPr txBox="1">
              <a:spLocks noChangeArrowheads="1"/>
            </p:cNvSpPr>
            <p:nvPr/>
          </p:nvSpPr>
          <p:spPr bwMode="auto">
            <a:xfrm>
              <a:off x="554198" y="2286000"/>
              <a:ext cx="237566" cy="369332"/>
            </a:xfrm>
            <a:prstGeom prst="rect">
              <a:avLst/>
            </a:prstGeom>
            <a:noFill/>
            <a:ln w="9525">
              <a:noFill/>
              <a:miter lim="800000"/>
              <a:headEnd/>
              <a:tailEnd/>
            </a:ln>
          </p:spPr>
          <p:txBody>
            <a:bodyPr wrap="none">
              <a:spAutoFit/>
            </a:bodyPr>
            <a:lstStyle/>
            <a:p>
              <a:r>
                <a:rPr lang="de-DE">
                  <a:latin typeface="Calibri" pitchFamily="34" charset="0"/>
                </a:rPr>
                <a:t>i</a:t>
              </a:r>
              <a:endParaRPr lang="en-US">
                <a:latin typeface="Calibri" pitchFamily="34" charset="0"/>
              </a:endParaRPr>
            </a:p>
          </p:txBody>
        </p:sp>
        <p:sp>
          <p:nvSpPr>
            <p:cNvPr id="156804" name="TextBox 9"/>
            <p:cNvSpPr txBox="1">
              <a:spLocks noChangeArrowheads="1"/>
            </p:cNvSpPr>
            <p:nvPr/>
          </p:nvSpPr>
          <p:spPr bwMode="auto">
            <a:xfrm>
              <a:off x="2776016" y="2303092"/>
              <a:ext cx="239168" cy="369332"/>
            </a:xfrm>
            <a:prstGeom prst="rect">
              <a:avLst/>
            </a:prstGeom>
            <a:noFill/>
            <a:ln w="9525">
              <a:noFill/>
              <a:miter lim="800000"/>
              <a:headEnd/>
              <a:tailEnd/>
            </a:ln>
          </p:spPr>
          <p:txBody>
            <a:bodyPr wrap="none">
              <a:spAutoFit/>
            </a:bodyPr>
            <a:lstStyle/>
            <a:p>
              <a:r>
                <a:rPr lang="de-DE">
                  <a:latin typeface="Calibri" pitchFamily="34" charset="0"/>
                </a:rPr>
                <a:t>j</a:t>
              </a:r>
              <a:endParaRPr lang="en-US">
                <a:latin typeface="Calibri" pitchFamily="34" charset="0"/>
              </a:endParaRPr>
            </a:p>
          </p:txBody>
        </p:sp>
      </p:grpSp>
      <p:sp>
        <p:nvSpPr>
          <p:cNvPr id="156742" name="TextBox 70"/>
          <p:cNvSpPr txBox="1">
            <a:spLocks noChangeArrowheads="1"/>
          </p:cNvSpPr>
          <p:nvPr/>
        </p:nvSpPr>
        <p:spPr bwMode="auto">
          <a:xfrm>
            <a:off x="2743200" y="2057400"/>
            <a:ext cx="325438" cy="430213"/>
          </a:xfrm>
          <a:prstGeom prst="rect">
            <a:avLst/>
          </a:prstGeom>
          <a:noFill/>
          <a:ln w="9525">
            <a:noFill/>
            <a:miter lim="800000"/>
            <a:headEnd/>
            <a:tailEnd/>
          </a:ln>
        </p:spPr>
        <p:txBody>
          <a:bodyPr wrap="none">
            <a:spAutoFit/>
          </a:bodyPr>
          <a:lstStyle/>
          <a:p>
            <a:r>
              <a:rPr lang="de-DE" sz="2200">
                <a:latin typeface="Calibri" pitchFamily="34" charset="0"/>
              </a:rPr>
              <a:t>=</a:t>
            </a:r>
            <a:endParaRPr lang="en-US" sz="2200">
              <a:latin typeface="Calibri" pitchFamily="34" charset="0"/>
            </a:endParaRPr>
          </a:p>
        </p:txBody>
      </p:sp>
      <p:grpSp>
        <p:nvGrpSpPr>
          <p:cNvPr id="156743" name="Group 81"/>
          <p:cNvGrpSpPr>
            <a:grpSpLocks/>
          </p:cNvGrpSpPr>
          <p:nvPr/>
        </p:nvGrpSpPr>
        <p:grpSpPr bwMode="auto">
          <a:xfrm>
            <a:off x="3200400" y="990600"/>
            <a:ext cx="3265488" cy="2667000"/>
            <a:chOff x="3591865" y="990600"/>
            <a:chExt cx="3266135" cy="2667000"/>
          </a:xfrm>
        </p:grpSpPr>
        <p:grpSp>
          <p:nvGrpSpPr>
            <p:cNvPr id="156758" name="Group 32"/>
            <p:cNvGrpSpPr>
              <a:grpSpLocks/>
            </p:cNvGrpSpPr>
            <p:nvPr/>
          </p:nvGrpSpPr>
          <p:grpSpPr bwMode="auto">
            <a:xfrm>
              <a:off x="4173213" y="1646261"/>
              <a:ext cx="2403391" cy="86248"/>
              <a:chOff x="3276600" y="2933700"/>
              <a:chExt cx="2514600" cy="93292"/>
            </a:xfrm>
          </p:grpSpPr>
          <p:cxnSp>
            <p:nvCxnSpPr>
              <p:cNvPr id="15" name="Straight Connector 14"/>
              <p:cNvCxnSpPr/>
              <p:nvPr/>
            </p:nvCxnSpPr>
            <p:spPr>
              <a:xfrm>
                <a:off x="3656817" y="2971452"/>
                <a:ext cx="2058332"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568769" y="2933675"/>
                <a:ext cx="76419" cy="755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64" fontAlgn="auto">
                  <a:spcBef>
                    <a:spcPts val="0"/>
                  </a:spcBef>
                  <a:spcAft>
                    <a:spcPts val="0"/>
                  </a:spcAft>
                  <a:defRPr/>
                </a:pPr>
                <a:endParaRPr lang="en-US">
                  <a:solidFill>
                    <a:schemeClr val="tx1"/>
                  </a:solidFill>
                </a:endParaRPr>
              </a:p>
            </p:txBody>
          </p:sp>
          <p:sp>
            <p:nvSpPr>
              <p:cNvPr id="17" name="Oval 16"/>
              <p:cNvSpPr/>
              <p:nvPr/>
            </p:nvSpPr>
            <p:spPr>
              <a:xfrm>
                <a:off x="5715149" y="2950847"/>
                <a:ext cx="76419" cy="755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64" fontAlgn="auto">
                  <a:spcBef>
                    <a:spcPts val="0"/>
                  </a:spcBef>
                  <a:spcAft>
                    <a:spcPts val="0"/>
                  </a:spcAft>
                  <a:defRPr/>
                </a:pPr>
                <a:endParaRPr lang="en-US">
                  <a:solidFill>
                    <a:schemeClr val="tx1"/>
                  </a:solidFill>
                </a:endParaRPr>
              </a:p>
            </p:txBody>
          </p:sp>
          <p:sp>
            <p:nvSpPr>
              <p:cNvPr id="24" name="Oval 23"/>
              <p:cNvSpPr/>
              <p:nvPr/>
            </p:nvSpPr>
            <p:spPr>
              <a:xfrm>
                <a:off x="3276382" y="2933675"/>
                <a:ext cx="76419" cy="755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64" fontAlgn="auto">
                  <a:spcBef>
                    <a:spcPts val="0"/>
                  </a:spcBef>
                  <a:spcAft>
                    <a:spcPts val="0"/>
                  </a:spcAft>
                  <a:defRPr/>
                </a:pPr>
                <a:endParaRPr lang="en-US">
                  <a:solidFill>
                    <a:schemeClr val="tx1"/>
                  </a:solidFill>
                </a:endParaRPr>
              </a:p>
            </p:txBody>
          </p:sp>
        </p:grpSp>
        <p:grpSp>
          <p:nvGrpSpPr>
            <p:cNvPr id="156759" name="Group 33"/>
            <p:cNvGrpSpPr>
              <a:grpSpLocks/>
            </p:cNvGrpSpPr>
            <p:nvPr/>
          </p:nvGrpSpPr>
          <p:grpSpPr bwMode="auto">
            <a:xfrm>
              <a:off x="4094598" y="2408227"/>
              <a:ext cx="2700496" cy="86248"/>
              <a:chOff x="3200400" y="3869108"/>
              <a:chExt cx="2825453" cy="93292"/>
            </a:xfrm>
          </p:grpSpPr>
          <p:cxnSp>
            <p:nvCxnSpPr>
              <p:cNvPr id="18" name="Straight Connector 17"/>
              <p:cNvCxnSpPr/>
              <p:nvPr/>
            </p:nvCxnSpPr>
            <p:spPr>
              <a:xfrm>
                <a:off x="3594757" y="3906897"/>
                <a:ext cx="2056672"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505048" y="3869120"/>
                <a:ext cx="76419" cy="755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64" fontAlgn="auto">
                  <a:spcBef>
                    <a:spcPts val="0"/>
                  </a:spcBef>
                  <a:spcAft>
                    <a:spcPts val="0"/>
                  </a:spcAft>
                  <a:defRPr/>
                </a:pPr>
                <a:endParaRPr lang="en-US">
                  <a:solidFill>
                    <a:schemeClr val="tx1"/>
                  </a:solidFill>
                </a:endParaRPr>
              </a:p>
            </p:txBody>
          </p:sp>
          <p:sp>
            <p:nvSpPr>
              <p:cNvPr id="20" name="Oval 19"/>
              <p:cNvSpPr/>
              <p:nvPr/>
            </p:nvSpPr>
            <p:spPr>
              <a:xfrm>
                <a:off x="5651429" y="3886291"/>
                <a:ext cx="76419" cy="755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64" fontAlgn="auto">
                  <a:spcBef>
                    <a:spcPts val="0"/>
                  </a:spcBef>
                  <a:spcAft>
                    <a:spcPts val="0"/>
                  </a:spcAft>
                  <a:defRPr/>
                </a:pPr>
                <a:endParaRPr lang="en-US">
                  <a:solidFill>
                    <a:schemeClr val="tx1"/>
                  </a:solidFill>
                </a:endParaRPr>
              </a:p>
            </p:txBody>
          </p:sp>
          <p:sp>
            <p:nvSpPr>
              <p:cNvPr id="25" name="Oval 24"/>
              <p:cNvSpPr/>
              <p:nvPr/>
            </p:nvSpPr>
            <p:spPr>
              <a:xfrm>
                <a:off x="5948800" y="3886291"/>
                <a:ext cx="76419" cy="755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64" fontAlgn="auto">
                  <a:spcBef>
                    <a:spcPts val="0"/>
                  </a:spcBef>
                  <a:spcAft>
                    <a:spcPts val="0"/>
                  </a:spcAft>
                  <a:defRPr/>
                </a:pPr>
                <a:endParaRPr lang="en-US">
                  <a:solidFill>
                    <a:schemeClr val="tx1"/>
                  </a:solidFill>
                </a:endParaRPr>
              </a:p>
            </p:txBody>
          </p:sp>
          <p:sp>
            <p:nvSpPr>
              <p:cNvPr id="26" name="Oval 25"/>
              <p:cNvSpPr/>
              <p:nvPr/>
            </p:nvSpPr>
            <p:spPr>
              <a:xfrm>
                <a:off x="3201033" y="3869120"/>
                <a:ext cx="76419" cy="755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64" fontAlgn="auto">
                  <a:spcBef>
                    <a:spcPts val="0"/>
                  </a:spcBef>
                  <a:spcAft>
                    <a:spcPts val="0"/>
                  </a:spcAft>
                  <a:defRPr/>
                </a:pPr>
                <a:endParaRPr lang="en-US">
                  <a:solidFill>
                    <a:schemeClr val="tx1"/>
                  </a:solidFill>
                </a:endParaRPr>
              </a:p>
            </p:txBody>
          </p:sp>
        </p:grpSp>
        <p:grpSp>
          <p:nvGrpSpPr>
            <p:cNvPr id="156760" name="Group 31"/>
            <p:cNvGrpSpPr>
              <a:grpSpLocks/>
            </p:cNvGrpSpPr>
            <p:nvPr/>
          </p:nvGrpSpPr>
          <p:grpSpPr bwMode="auto">
            <a:xfrm>
              <a:off x="4225282" y="1117910"/>
              <a:ext cx="2378206" cy="92173"/>
              <a:chOff x="3559679" y="2362200"/>
              <a:chExt cx="2488250" cy="99701"/>
            </a:xfrm>
          </p:grpSpPr>
          <p:grpSp>
            <p:nvGrpSpPr>
              <p:cNvPr id="156786" name="Group 30"/>
              <p:cNvGrpSpPr>
                <a:grpSpLocks/>
              </p:cNvGrpSpPr>
              <p:nvPr/>
            </p:nvGrpSpPr>
            <p:grpSpPr bwMode="auto">
              <a:xfrm>
                <a:off x="3559679" y="2362200"/>
                <a:ext cx="2222619" cy="93292"/>
                <a:chOff x="3492381" y="1981200"/>
                <a:chExt cx="2222619" cy="93292"/>
              </a:xfrm>
            </p:grpSpPr>
            <p:cxnSp>
              <p:nvCxnSpPr>
                <p:cNvPr id="11" name="Straight Connector 10"/>
                <p:cNvCxnSpPr/>
                <p:nvPr/>
              </p:nvCxnSpPr>
              <p:spPr>
                <a:xfrm>
                  <a:off x="3582217" y="2018642"/>
                  <a:ext cx="2056671"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492508" y="1980865"/>
                  <a:ext cx="76419" cy="755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64" fontAlgn="auto">
                    <a:spcBef>
                      <a:spcPts val="0"/>
                    </a:spcBef>
                    <a:spcAft>
                      <a:spcPts val="0"/>
                    </a:spcAft>
                    <a:defRPr/>
                  </a:pPr>
                  <a:endParaRPr lang="en-US">
                    <a:solidFill>
                      <a:schemeClr val="tx1"/>
                    </a:solidFill>
                  </a:endParaRPr>
                </a:p>
              </p:txBody>
            </p:sp>
            <p:sp>
              <p:nvSpPr>
                <p:cNvPr id="13" name="Oval 12"/>
                <p:cNvSpPr/>
                <p:nvPr/>
              </p:nvSpPr>
              <p:spPr>
                <a:xfrm>
                  <a:off x="5638889" y="1998036"/>
                  <a:ext cx="76419" cy="686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64" fontAlgn="auto">
                    <a:spcBef>
                      <a:spcPts val="0"/>
                    </a:spcBef>
                    <a:spcAft>
                      <a:spcPts val="0"/>
                    </a:spcAft>
                    <a:defRPr/>
                  </a:pPr>
                  <a:endParaRPr lang="en-US">
                    <a:solidFill>
                      <a:schemeClr val="tx1"/>
                    </a:solidFill>
                  </a:endParaRPr>
                </a:p>
              </p:txBody>
            </p:sp>
          </p:grpSp>
          <p:sp>
            <p:nvSpPr>
              <p:cNvPr id="30" name="Oval 29"/>
              <p:cNvSpPr/>
              <p:nvPr/>
            </p:nvSpPr>
            <p:spPr>
              <a:xfrm>
                <a:off x="5971992" y="2385905"/>
                <a:ext cx="76419" cy="755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64" fontAlgn="auto">
                  <a:spcBef>
                    <a:spcPts val="0"/>
                  </a:spcBef>
                  <a:spcAft>
                    <a:spcPts val="0"/>
                  </a:spcAft>
                  <a:defRPr/>
                </a:pPr>
                <a:endParaRPr lang="en-US">
                  <a:solidFill>
                    <a:schemeClr val="tx1"/>
                  </a:solidFill>
                </a:endParaRPr>
              </a:p>
            </p:txBody>
          </p:sp>
        </p:grpSp>
        <p:grpSp>
          <p:nvGrpSpPr>
            <p:cNvPr id="156761" name="Group 49"/>
            <p:cNvGrpSpPr>
              <a:grpSpLocks/>
            </p:cNvGrpSpPr>
            <p:nvPr/>
          </p:nvGrpSpPr>
          <p:grpSpPr bwMode="auto">
            <a:xfrm>
              <a:off x="4318873" y="3172373"/>
              <a:ext cx="2180135" cy="88552"/>
              <a:chOff x="3505200" y="4631108"/>
              <a:chExt cx="2281014" cy="95784"/>
            </a:xfrm>
          </p:grpSpPr>
          <p:sp>
            <p:nvSpPr>
              <p:cNvPr id="22" name="Oval 21"/>
              <p:cNvSpPr/>
              <p:nvPr/>
            </p:nvSpPr>
            <p:spPr>
              <a:xfrm>
                <a:off x="3505421" y="4630515"/>
                <a:ext cx="76419" cy="77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64" fontAlgn="auto">
                  <a:spcBef>
                    <a:spcPts val="0"/>
                  </a:spcBef>
                  <a:spcAft>
                    <a:spcPts val="0"/>
                  </a:spcAft>
                  <a:defRPr/>
                </a:pPr>
                <a:endParaRPr lang="en-US">
                  <a:solidFill>
                    <a:schemeClr val="tx1"/>
                  </a:solidFill>
                </a:endParaRPr>
              </a:p>
            </p:txBody>
          </p:sp>
          <p:sp>
            <p:nvSpPr>
              <p:cNvPr id="23" name="Oval 22"/>
              <p:cNvSpPr/>
              <p:nvPr/>
            </p:nvSpPr>
            <p:spPr>
              <a:xfrm>
                <a:off x="4495547" y="4630515"/>
                <a:ext cx="76419" cy="77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64" fontAlgn="auto">
                  <a:spcBef>
                    <a:spcPts val="0"/>
                  </a:spcBef>
                  <a:spcAft>
                    <a:spcPts val="0"/>
                  </a:spcAft>
                  <a:defRPr/>
                </a:pPr>
                <a:endParaRPr lang="en-US">
                  <a:solidFill>
                    <a:schemeClr val="tx1"/>
                  </a:solidFill>
                </a:endParaRPr>
              </a:p>
            </p:txBody>
          </p:sp>
          <p:sp>
            <p:nvSpPr>
              <p:cNvPr id="28" name="Oval 27"/>
              <p:cNvSpPr/>
              <p:nvPr/>
            </p:nvSpPr>
            <p:spPr>
              <a:xfrm>
                <a:off x="5709948" y="4649404"/>
                <a:ext cx="76419" cy="77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64" fontAlgn="auto">
                  <a:spcBef>
                    <a:spcPts val="0"/>
                  </a:spcBef>
                  <a:spcAft>
                    <a:spcPts val="0"/>
                  </a:spcAft>
                  <a:defRPr/>
                </a:pPr>
                <a:endParaRPr lang="en-US">
                  <a:solidFill>
                    <a:schemeClr val="tx1"/>
                  </a:solidFill>
                </a:endParaRPr>
              </a:p>
            </p:txBody>
          </p:sp>
          <p:sp>
            <p:nvSpPr>
              <p:cNvPr id="29" name="Oval 28"/>
              <p:cNvSpPr/>
              <p:nvPr/>
            </p:nvSpPr>
            <p:spPr>
              <a:xfrm>
                <a:off x="4699886" y="4647687"/>
                <a:ext cx="76419" cy="77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64" fontAlgn="auto">
                  <a:spcBef>
                    <a:spcPts val="0"/>
                  </a:spcBef>
                  <a:spcAft>
                    <a:spcPts val="0"/>
                  </a:spcAft>
                  <a:defRPr/>
                </a:pPr>
                <a:endParaRPr lang="en-US">
                  <a:solidFill>
                    <a:schemeClr val="tx1"/>
                  </a:solidFill>
                </a:endParaRPr>
              </a:p>
            </p:txBody>
          </p:sp>
          <p:cxnSp>
            <p:nvCxnSpPr>
              <p:cNvPr id="45" name="Straight Connector 44"/>
              <p:cNvCxnSpPr>
                <a:endCxn id="23" idx="2"/>
              </p:cNvCxnSpPr>
              <p:nvPr/>
            </p:nvCxnSpPr>
            <p:spPr>
              <a:xfrm>
                <a:off x="3581840" y="4664858"/>
                <a:ext cx="913707" cy="3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766337" y="4683747"/>
                <a:ext cx="915368" cy="5151"/>
              </a:xfrm>
              <a:prstGeom prst="line">
                <a:avLst/>
              </a:prstGeom>
            </p:spPr>
            <p:style>
              <a:lnRef idx="1">
                <a:schemeClr val="accent1"/>
              </a:lnRef>
              <a:fillRef idx="0">
                <a:schemeClr val="accent1"/>
              </a:fillRef>
              <a:effectRef idx="0">
                <a:schemeClr val="accent1"/>
              </a:effectRef>
              <a:fontRef idx="minor">
                <a:schemeClr val="tx1"/>
              </a:fontRef>
            </p:style>
          </p:cxnSp>
        </p:grpSp>
        <p:sp>
          <p:nvSpPr>
            <p:cNvPr id="52" name="Arc 51"/>
            <p:cNvSpPr/>
            <p:nvPr/>
          </p:nvSpPr>
          <p:spPr>
            <a:xfrm>
              <a:off x="4131722" y="2001838"/>
              <a:ext cx="2626245" cy="969962"/>
            </a:xfrm>
            <a:prstGeom prst="arc">
              <a:avLst>
                <a:gd name="adj1" fmla="val 11122333"/>
                <a:gd name="adj2" fmla="val 21418688"/>
              </a:avLst>
            </a:prstGeom>
          </p:spPr>
          <p:style>
            <a:lnRef idx="1">
              <a:schemeClr val="accent1"/>
            </a:lnRef>
            <a:fillRef idx="0">
              <a:schemeClr val="accent1"/>
            </a:fillRef>
            <a:effectRef idx="0">
              <a:schemeClr val="accent1"/>
            </a:effectRef>
            <a:fontRef idx="minor">
              <a:schemeClr val="tx1"/>
            </a:fontRef>
          </p:style>
          <p:txBody>
            <a:bodyPr anchor="ctr"/>
            <a:lstStyle/>
            <a:p>
              <a:pPr algn="ctr" defTabSz="913264" fontAlgn="auto">
                <a:spcBef>
                  <a:spcPts val="0"/>
                </a:spcBef>
                <a:spcAft>
                  <a:spcPts val="0"/>
                </a:spcAft>
                <a:defRPr/>
              </a:pPr>
              <a:endParaRPr lang="en-US"/>
            </a:p>
          </p:txBody>
        </p:sp>
        <p:sp>
          <p:nvSpPr>
            <p:cNvPr id="53" name="Arc 52"/>
            <p:cNvSpPr/>
            <p:nvPr/>
          </p:nvSpPr>
          <p:spPr>
            <a:xfrm>
              <a:off x="4298443" y="2827338"/>
              <a:ext cx="1040018" cy="830262"/>
            </a:xfrm>
            <a:prstGeom prst="arc">
              <a:avLst>
                <a:gd name="adj1" fmla="val 11122333"/>
                <a:gd name="adj2" fmla="val 21036485"/>
              </a:avLst>
            </a:prstGeom>
          </p:spPr>
          <p:style>
            <a:lnRef idx="1">
              <a:schemeClr val="accent1"/>
            </a:lnRef>
            <a:fillRef idx="0">
              <a:schemeClr val="accent1"/>
            </a:fillRef>
            <a:effectRef idx="0">
              <a:schemeClr val="accent1"/>
            </a:effectRef>
            <a:fontRef idx="minor">
              <a:schemeClr val="tx1"/>
            </a:fontRef>
          </p:style>
          <p:txBody>
            <a:bodyPr anchor="ctr"/>
            <a:lstStyle/>
            <a:p>
              <a:pPr algn="ctr" defTabSz="913264" fontAlgn="auto">
                <a:spcBef>
                  <a:spcPts val="0"/>
                </a:spcBef>
                <a:spcAft>
                  <a:spcPts val="0"/>
                </a:spcAft>
                <a:defRPr/>
              </a:pPr>
              <a:endParaRPr lang="en-US"/>
            </a:p>
          </p:txBody>
        </p:sp>
        <p:sp>
          <p:nvSpPr>
            <p:cNvPr id="54" name="Arc 53"/>
            <p:cNvSpPr/>
            <p:nvPr/>
          </p:nvSpPr>
          <p:spPr>
            <a:xfrm>
              <a:off x="5463899" y="2819400"/>
              <a:ext cx="1009850" cy="838200"/>
            </a:xfrm>
            <a:prstGeom prst="arc">
              <a:avLst>
                <a:gd name="adj1" fmla="val 11122333"/>
                <a:gd name="adj2" fmla="val 21036485"/>
              </a:avLst>
            </a:prstGeom>
          </p:spPr>
          <p:style>
            <a:lnRef idx="1">
              <a:schemeClr val="accent1"/>
            </a:lnRef>
            <a:fillRef idx="0">
              <a:schemeClr val="accent1"/>
            </a:fillRef>
            <a:effectRef idx="0">
              <a:schemeClr val="accent1"/>
            </a:effectRef>
            <a:fontRef idx="minor">
              <a:schemeClr val="tx1"/>
            </a:fontRef>
          </p:style>
          <p:txBody>
            <a:bodyPr anchor="ctr"/>
            <a:lstStyle/>
            <a:p>
              <a:pPr algn="ctr" defTabSz="913264" fontAlgn="auto">
                <a:spcBef>
                  <a:spcPts val="0"/>
                </a:spcBef>
                <a:spcAft>
                  <a:spcPts val="0"/>
                </a:spcAft>
                <a:defRPr/>
              </a:pPr>
              <a:endParaRPr lang="en-US"/>
            </a:p>
          </p:txBody>
        </p:sp>
        <p:sp>
          <p:nvSpPr>
            <p:cNvPr id="156765" name="TextBox 54"/>
            <p:cNvSpPr txBox="1">
              <a:spLocks noChangeArrowheads="1"/>
            </p:cNvSpPr>
            <p:nvPr/>
          </p:nvSpPr>
          <p:spPr bwMode="auto">
            <a:xfrm>
              <a:off x="4164643" y="1128697"/>
              <a:ext cx="227060" cy="341447"/>
            </a:xfrm>
            <a:prstGeom prst="rect">
              <a:avLst/>
            </a:prstGeom>
            <a:noFill/>
            <a:ln w="9525">
              <a:noFill/>
              <a:miter lim="800000"/>
              <a:headEnd/>
              <a:tailEnd/>
            </a:ln>
          </p:spPr>
          <p:txBody>
            <a:bodyPr wrap="none">
              <a:spAutoFit/>
            </a:bodyPr>
            <a:lstStyle/>
            <a:p>
              <a:r>
                <a:rPr lang="de-DE">
                  <a:latin typeface="Calibri" pitchFamily="34" charset="0"/>
                </a:rPr>
                <a:t>i</a:t>
              </a:r>
              <a:endParaRPr lang="en-US">
                <a:latin typeface="Calibri" pitchFamily="34" charset="0"/>
              </a:endParaRPr>
            </a:p>
          </p:txBody>
        </p:sp>
        <p:sp>
          <p:nvSpPr>
            <p:cNvPr id="156766" name="TextBox 55"/>
            <p:cNvSpPr txBox="1">
              <a:spLocks noChangeArrowheads="1"/>
            </p:cNvSpPr>
            <p:nvPr/>
          </p:nvSpPr>
          <p:spPr bwMode="auto">
            <a:xfrm>
              <a:off x="6473825" y="1210083"/>
              <a:ext cx="228591" cy="341447"/>
            </a:xfrm>
            <a:prstGeom prst="rect">
              <a:avLst/>
            </a:prstGeom>
            <a:noFill/>
            <a:ln w="9525">
              <a:noFill/>
              <a:miter lim="800000"/>
              <a:headEnd/>
              <a:tailEnd/>
            </a:ln>
          </p:spPr>
          <p:txBody>
            <a:bodyPr wrap="none">
              <a:spAutoFit/>
            </a:bodyPr>
            <a:lstStyle/>
            <a:p>
              <a:r>
                <a:rPr lang="de-DE">
                  <a:latin typeface="Calibri" pitchFamily="34" charset="0"/>
                </a:rPr>
                <a:t>j</a:t>
              </a:r>
              <a:endParaRPr lang="en-US">
                <a:latin typeface="Calibri" pitchFamily="34" charset="0"/>
              </a:endParaRPr>
            </a:p>
          </p:txBody>
        </p:sp>
        <p:sp>
          <p:nvSpPr>
            <p:cNvPr id="156767" name="TextBox 56"/>
            <p:cNvSpPr txBox="1">
              <a:spLocks noChangeArrowheads="1"/>
            </p:cNvSpPr>
            <p:nvPr/>
          </p:nvSpPr>
          <p:spPr bwMode="auto">
            <a:xfrm>
              <a:off x="6054745" y="1204158"/>
              <a:ext cx="407848" cy="341447"/>
            </a:xfrm>
            <a:prstGeom prst="rect">
              <a:avLst/>
            </a:prstGeom>
            <a:noFill/>
            <a:ln w="9525">
              <a:noFill/>
              <a:miter lim="800000"/>
              <a:headEnd/>
              <a:tailEnd/>
            </a:ln>
          </p:spPr>
          <p:txBody>
            <a:bodyPr wrap="none">
              <a:spAutoFit/>
            </a:bodyPr>
            <a:lstStyle/>
            <a:p>
              <a:r>
                <a:rPr lang="de-DE">
                  <a:latin typeface="Calibri" pitchFamily="34" charset="0"/>
                </a:rPr>
                <a:t>j-1</a:t>
              </a:r>
              <a:endParaRPr lang="en-US">
                <a:latin typeface="Calibri" pitchFamily="34" charset="0"/>
              </a:endParaRPr>
            </a:p>
          </p:txBody>
        </p:sp>
        <p:sp>
          <p:nvSpPr>
            <p:cNvPr id="156768" name="TextBox 57"/>
            <p:cNvSpPr txBox="1">
              <a:spLocks noChangeArrowheads="1"/>
            </p:cNvSpPr>
            <p:nvPr/>
          </p:nvSpPr>
          <p:spPr bwMode="auto">
            <a:xfrm>
              <a:off x="4318873" y="1692271"/>
              <a:ext cx="449214" cy="341447"/>
            </a:xfrm>
            <a:prstGeom prst="rect">
              <a:avLst/>
            </a:prstGeom>
            <a:noFill/>
            <a:ln w="9525">
              <a:noFill/>
              <a:miter lim="800000"/>
              <a:headEnd/>
              <a:tailEnd/>
            </a:ln>
          </p:spPr>
          <p:txBody>
            <a:bodyPr wrap="none">
              <a:spAutoFit/>
            </a:bodyPr>
            <a:lstStyle/>
            <a:p>
              <a:r>
                <a:rPr lang="de-DE">
                  <a:latin typeface="Calibri" pitchFamily="34" charset="0"/>
                </a:rPr>
                <a:t>i+1</a:t>
              </a:r>
              <a:endParaRPr lang="en-US">
                <a:latin typeface="Calibri" pitchFamily="34" charset="0"/>
              </a:endParaRPr>
            </a:p>
          </p:txBody>
        </p:sp>
        <p:sp>
          <p:nvSpPr>
            <p:cNvPr id="156769" name="TextBox 58"/>
            <p:cNvSpPr txBox="1">
              <a:spLocks noChangeArrowheads="1"/>
            </p:cNvSpPr>
            <p:nvPr/>
          </p:nvSpPr>
          <p:spPr bwMode="auto">
            <a:xfrm>
              <a:off x="4094598" y="1668064"/>
              <a:ext cx="227060" cy="341447"/>
            </a:xfrm>
            <a:prstGeom prst="rect">
              <a:avLst/>
            </a:prstGeom>
            <a:noFill/>
            <a:ln w="9525">
              <a:noFill/>
              <a:miter lim="800000"/>
              <a:headEnd/>
              <a:tailEnd/>
            </a:ln>
          </p:spPr>
          <p:txBody>
            <a:bodyPr wrap="none">
              <a:spAutoFit/>
            </a:bodyPr>
            <a:lstStyle/>
            <a:p>
              <a:r>
                <a:rPr lang="de-DE">
                  <a:latin typeface="Calibri" pitchFamily="34" charset="0"/>
                </a:rPr>
                <a:t>i</a:t>
              </a:r>
              <a:endParaRPr lang="en-US">
                <a:latin typeface="Calibri" pitchFamily="34" charset="0"/>
              </a:endParaRPr>
            </a:p>
          </p:txBody>
        </p:sp>
        <p:sp>
          <p:nvSpPr>
            <p:cNvPr id="156770" name="TextBox 59"/>
            <p:cNvSpPr txBox="1">
              <a:spLocks noChangeArrowheads="1"/>
            </p:cNvSpPr>
            <p:nvPr/>
          </p:nvSpPr>
          <p:spPr bwMode="auto">
            <a:xfrm>
              <a:off x="6452277" y="1692271"/>
              <a:ext cx="228591" cy="341447"/>
            </a:xfrm>
            <a:prstGeom prst="rect">
              <a:avLst/>
            </a:prstGeom>
            <a:noFill/>
            <a:ln w="9525">
              <a:noFill/>
              <a:miter lim="800000"/>
              <a:headEnd/>
              <a:tailEnd/>
            </a:ln>
          </p:spPr>
          <p:txBody>
            <a:bodyPr wrap="none">
              <a:spAutoFit/>
            </a:bodyPr>
            <a:lstStyle/>
            <a:p>
              <a:r>
                <a:rPr lang="de-DE">
                  <a:latin typeface="Calibri" pitchFamily="34" charset="0"/>
                </a:rPr>
                <a:t>j</a:t>
              </a:r>
              <a:endParaRPr lang="en-US">
                <a:latin typeface="Calibri" pitchFamily="34" charset="0"/>
              </a:endParaRPr>
            </a:p>
          </p:txBody>
        </p:sp>
        <p:sp>
          <p:nvSpPr>
            <p:cNvPr id="156771" name="TextBox 60"/>
            <p:cNvSpPr txBox="1">
              <a:spLocks noChangeArrowheads="1"/>
            </p:cNvSpPr>
            <p:nvPr/>
          </p:nvSpPr>
          <p:spPr bwMode="auto">
            <a:xfrm>
              <a:off x="4233809" y="2456542"/>
              <a:ext cx="449214" cy="341447"/>
            </a:xfrm>
            <a:prstGeom prst="rect">
              <a:avLst/>
            </a:prstGeom>
            <a:noFill/>
            <a:ln w="9525">
              <a:noFill/>
              <a:miter lim="800000"/>
              <a:headEnd/>
              <a:tailEnd/>
            </a:ln>
          </p:spPr>
          <p:txBody>
            <a:bodyPr wrap="none">
              <a:spAutoFit/>
            </a:bodyPr>
            <a:lstStyle/>
            <a:p>
              <a:r>
                <a:rPr lang="de-DE">
                  <a:latin typeface="Calibri" pitchFamily="34" charset="0"/>
                </a:rPr>
                <a:t>i+1</a:t>
              </a:r>
              <a:endParaRPr lang="en-US">
                <a:latin typeface="Calibri" pitchFamily="34" charset="0"/>
              </a:endParaRPr>
            </a:p>
          </p:txBody>
        </p:sp>
        <p:sp>
          <p:nvSpPr>
            <p:cNvPr id="156772" name="TextBox 61"/>
            <p:cNvSpPr txBox="1">
              <a:spLocks noChangeArrowheads="1"/>
            </p:cNvSpPr>
            <p:nvPr/>
          </p:nvSpPr>
          <p:spPr bwMode="auto">
            <a:xfrm>
              <a:off x="4013198" y="2453529"/>
              <a:ext cx="227060" cy="341447"/>
            </a:xfrm>
            <a:prstGeom prst="rect">
              <a:avLst/>
            </a:prstGeom>
            <a:noFill/>
            <a:ln w="9525">
              <a:noFill/>
              <a:miter lim="800000"/>
              <a:headEnd/>
              <a:tailEnd/>
            </a:ln>
          </p:spPr>
          <p:txBody>
            <a:bodyPr wrap="none">
              <a:spAutoFit/>
            </a:bodyPr>
            <a:lstStyle/>
            <a:p>
              <a:r>
                <a:rPr lang="de-DE">
                  <a:latin typeface="Calibri" pitchFamily="34" charset="0"/>
                </a:rPr>
                <a:t>i</a:t>
              </a:r>
              <a:endParaRPr lang="en-US">
                <a:latin typeface="Calibri" pitchFamily="34" charset="0"/>
              </a:endParaRPr>
            </a:p>
          </p:txBody>
        </p:sp>
        <p:sp>
          <p:nvSpPr>
            <p:cNvPr id="156773" name="TextBox 62"/>
            <p:cNvSpPr txBox="1">
              <a:spLocks noChangeArrowheads="1"/>
            </p:cNvSpPr>
            <p:nvPr/>
          </p:nvSpPr>
          <p:spPr bwMode="auto">
            <a:xfrm>
              <a:off x="6629409" y="2461632"/>
              <a:ext cx="228591" cy="341447"/>
            </a:xfrm>
            <a:prstGeom prst="rect">
              <a:avLst/>
            </a:prstGeom>
            <a:noFill/>
            <a:ln w="9525">
              <a:noFill/>
              <a:miter lim="800000"/>
              <a:headEnd/>
              <a:tailEnd/>
            </a:ln>
          </p:spPr>
          <p:txBody>
            <a:bodyPr wrap="none">
              <a:spAutoFit/>
            </a:bodyPr>
            <a:lstStyle/>
            <a:p>
              <a:r>
                <a:rPr lang="de-DE">
                  <a:latin typeface="Calibri" pitchFamily="34" charset="0"/>
                </a:rPr>
                <a:t>j</a:t>
              </a:r>
              <a:endParaRPr lang="en-US">
                <a:latin typeface="Calibri" pitchFamily="34" charset="0"/>
              </a:endParaRPr>
            </a:p>
          </p:txBody>
        </p:sp>
        <p:sp>
          <p:nvSpPr>
            <p:cNvPr id="156774" name="TextBox 63"/>
            <p:cNvSpPr txBox="1">
              <a:spLocks noChangeArrowheads="1"/>
            </p:cNvSpPr>
            <p:nvPr/>
          </p:nvSpPr>
          <p:spPr bwMode="auto">
            <a:xfrm>
              <a:off x="6299850" y="2443450"/>
              <a:ext cx="407848" cy="341447"/>
            </a:xfrm>
            <a:prstGeom prst="rect">
              <a:avLst/>
            </a:prstGeom>
            <a:noFill/>
            <a:ln w="9525">
              <a:noFill/>
              <a:miter lim="800000"/>
              <a:headEnd/>
              <a:tailEnd/>
            </a:ln>
          </p:spPr>
          <p:txBody>
            <a:bodyPr wrap="none">
              <a:spAutoFit/>
            </a:bodyPr>
            <a:lstStyle/>
            <a:p>
              <a:r>
                <a:rPr lang="de-DE">
                  <a:latin typeface="Calibri" pitchFamily="34" charset="0"/>
                </a:rPr>
                <a:t>j-1</a:t>
              </a:r>
              <a:endParaRPr lang="en-US">
                <a:latin typeface="Calibri" pitchFamily="34" charset="0"/>
              </a:endParaRPr>
            </a:p>
          </p:txBody>
        </p:sp>
        <p:sp>
          <p:nvSpPr>
            <p:cNvPr id="156775" name="TextBox 64"/>
            <p:cNvSpPr txBox="1">
              <a:spLocks noChangeArrowheads="1"/>
            </p:cNvSpPr>
            <p:nvPr/>
          </p:nvSpPr>
          <p:spPr bwMode="auto">
            <a:xfrm>
              <a:off x="4205343" y="3073631"/>
              <a:ext cx="227060" cy="341447"/>
            </a:xfrm>
            <a:prstGeom prst="rect">
              <a:avLst/>
            </a:prstGeom>
            <a:noFill/>
            <a:ln w="9525">
              <a:noFill/>
              <a:miter lim="800000"/>
              <a:headEnd/>
              <a:tailEnd/>
            </a:ln>
          </p:spPr>
          <p:txBody>
            <a:bodyPr wrap="none">
              <a:spAutoFit/>
            </a:bodyPr>
            <a:lstStyle/>
            <a:p>
              <a:r>
                <a:rPr lang="de-DE">
                  <a:latin typeface="Calibri" pitchFamily="34" charset="0"/>
                </a:rPr>
                <a:t>i</a:t>
              </a:r>
              <a:endParaRPr lang="en-US">
                <a:latin typeface="Calibri" pitchFamily="34" charset="0"/>
              </a:endParaRPr>
            </a:p>
          </p:txBody>
        </p:sp>
        <p:sp>
          <p:nvSpPr>
            <p:cNvPr id="156776" name="TextBox 65"/>
            <p:cNvSpPr txBox="1">
              <a:spLocks noChangeArrowheads="1"/>
            </p:cNvSpPr>
            <p:nvPr/>
          </p:nvSpPr>
          <p:spPr bwMode="auto">
            <a:xfrm>
              <a:off x="5174715" y="3210560"/>
              <a:ext cx="276087" cy="341447"/>
            </a:xfrm>
            <a:prstGeom prst="rect">
              <a:avLst/>
            </a:prstGeom>
            <a:noFill/>
            <a:ln w="9525">
              <a:noFill/>
              <a:miter lim="800000"/>
              <a:headEnd/>
              <a:tailEnd/>
            </a:ln>
          </p:spPr>
          <p:txBody>
            <a:bodyPr wrap="none">
              <a:spAutoFit/>
            </a:bodyPr>
            <a:lstStyle/>
            <a:p>
              <a:r>
                <a:rPr lang="de-DE">
                  <a:latin typeface="Calibri" pitchFamily="34" charset="0"/>
                </a:rPr>
                <a:t>k</a:t>
              </a:r>
              <a:endParaRPr lang="en-US">
                <a:latin typeface="Calibri" pitchFamily="34" charset="0"/>
              </a:endParaRPr>
            </a:p>
          </p:txBody>
        </p:sp>
        <p:sp>
          <p:nvSpPr>
            <p:cNvPr id="156777" name="TextBox 66"/>
            <p:cNvSpPr txBox="1">
              <a:spLocks noChangeArrowheads="1"/>
            </p:cNvSpPr>
            <p:nvPr/>
          </p:nvSpPr>
          <p:spPr bwMode="auto">
            <a:xfrm>
              <a:off x="6337981" y="3242820"/>
              <a:ext cx="228591" cy="341447"/>
            </a:xfrm>
            <a:prstGeom prst="rect">
              <a:avLst/>
            </a:prstGeom>
            <a:noFill/>
            <a:ln w="9525">
              <a:noFill/>
              <a:miter lim="800000"/>
              <a:headEnd/>
              <a:tailEnd/>
            </a:ln>
          </p:spPr>
          <p:txBody>
            <a:bodyPr wrap="none">
              <a:spAutoFit/>
            </a:bodyPr>
            <a:lstStyle/>
            <a:p>
              <a:r>
                <a:rPr lang="de-DE">
                  <a:latin typeface="Calibri" pitchFamily="34" charset="0"/>
                </a:rPr>
                <a:t>j</a:t>
              </a:r>
              <a:endParaRPr lang="en-US">
                <a:latin typeface="Calibri" pitchFamily="34" charset="0"/>
              </a:endParaRPr>
            </a:p>
          </p:txBody>
        </p:sp>
        <p:sp>
          <p:nvSpPr>
            <p:cNvPr id="156778" name="TextBox 67"/>
            <p:cNvSpPr txBox="1">
              <a:spLocks noChangeArrowheads="1"/>
            </p:cNvSpPr>
            <p:nvPr/>
          </p:nvSpPr>
          <p:spPr bwMode="auto">
            <a:xfrm>
              <a:off x="5350061" y="3196000"/>
              <a:ext cx="498242" cy="341447"/>
            </a:xfrm>
            <a:prstGeom prst="rect">
              <a:avLst/>
            </a:prstGeom>
            <a:noFill/>
            <a:ln w="9525">
              <a:noFill/>
              <a:miter lim="800000"/>
              <a:headEnd/>
              <a:tailEnd/>
            </a:ln>
          </p:spPr>
          <p:txBody>
            <a:bodyPr wrap="none">
              <a:spAutoFit/>
            </a:bodyPr>
            <a:lstStyle/>
            <a:p>
              <a:r>
                <a:rPr lang="de-DE">
                  <a:latin typeface="Calibri" pitchFamily="34" charset="0"/>
                </a:rPr>
                <a:t>k+1</a:t>
              </a:r>
              <a:endParaRPr lang="en-US">
                <a:latin typeface="Calibri" pitchFamily="34" charset="0"/>
              </a:endParaRPr>
            </a:p>
          </p:txBody>
        </p:sp>
        <p:sp>
          <p:nvSpPr>
            <p:cNvPr id="72" name="Left Brace 71"/>
            <p:cNvSpPr/>
            <p:nvPr/>
          </p:nvSpPr>
          <p:spPr>
            <a:xfrm>
              <a:off x="3591865" y="990600"/>
              <a:ext cx="420771" cy="2514600"/>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defTabSz="913264" fontAlgn="auto">
                <a:spcBef>
                  <a:spcPts val="0"/>
                </a:spcBef>
                <a:spcAft>
                  <a:spcPts val="0"/>
                </a:spcAft>
                <a:defRPr/>
              </a:pPr>
              <a:endParaRPr lang="en-US"/>
            </a:p>
          </p:txBody>
        </p:sp>
      </p:grpSp>
      <p:sp>
        <p:nvSpPr>
          <p:cNvPr id="156744" name="TextBox 72"/>
          <p:cNvSpPr txBox="1">
            <a:spLocks noChangeArrowheads="1"/>
          </p:cNvSpPr>
          <p:nvPr/>
        </p:nvSpPr>
        <p:spPr bwMode="auto">
          <a:xfrm>
            <a:off x="7015163" y="1681163"/>
            <a:ext cx="2159000" cy="923925"/>
          </a:xfrm>
          <a:prstGeom prst="rect">
            <a:avLst/>
          </a:prstGeom>
          <a:noFill/>
          <a:ln w="9525">
            <a:noFill/>
            <a:miter lim="800000"/>
            <a:headEnd/>
            <a:tailEnd/>
          </a:ln>
        </p:spPr>
        <p:txBody>
          <a:bodyPr wrap="none">
            <a:spAutoFit/>
          </a:bodyPr>
          <a:lstStyle/>
          <a:p>
            <a:pPr algn="ctr"/>
            <a:r>
              <a:rPr lang="de-DE">
                <a:latin typeface="Calibri" pitchFamily="34" charset="0"/>
              </a:rPr>
              <a:t>Graphical</a:t>
            </a:r>
          </a:p>
          <a:p>
            <a:pPr algn="ctr"/>
            <a:r>
              <a:rPr lang="de-DE">
                <a:latin typeface="Calibri" pitchFamily="34" charset="0"/>
              </a:rPr>
              <a:t>represenation of </a:t>
            </a:r>
          </a:p>
          <a:p>
            <a:pPr algn="ctr"/>
            <a:r>
              <a:rPr lang="de-DE">
                <a:latin typeface="Calibri" pitchFamily="34" charset="0"/>
              </a:rPr>
              <a:t>the folding algorithm</a:t>
            </a:r>
            <a:endParaRPr lang="en-US">
              <a:latin typeface="Calibri" pitchFamily="34" charset="0"/>
            </a:endParaRPr>
          </a:p>
        </p:txBody>
      </p:sp>
      <p:sp>
        <p:nvSpPr>
          <p:cNvPr id="74" name="Down Arrow 73"/>
          <p:cNvSpPr/>
          <p:nvPr/>
        </p:nvSpPr>
        <p:spPr>
          <a:xfrm>
            <a:off x="4210050" y="3810000"/>
            <a:ext cx="24923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64" fontAlgn="auto">
              <a:spcBef>
                <a:spcPts val="0"/>
              </a:spcBef>
              <a:spcAft>
                <a:spcPts val="0"/>
              </a:spcAft>
              <a:defRPr/>
            </a:pPr>
            <a:endParaRPr lang="en-US"/>
          </a:p>
        </p:txBody>
      </p:sp>
      <p:sp>
        <p:nvSpPr>
          <p:cNvPr id="156746" name="TextBox 75"/>
          <p:cNvSpPr txBox="1">
            <a:spLocks noChangeArrowheads="1"/>
          </p:cNvSpPr>
          <p:nvPr/>
        </p:nvSpPr>
        <p:spPr bwMode="auto">
          <a:xfrm>
            <a:off x="4038600" y="4267200"/>
            <a:ext cx="1558925" cy="366713"/>
          </a:xfrm>
          <a:prstGeom prst="rect">
            <a:avLst/>
          </a:prstGeom>
          <a:noFill/>
          <a:ln w="9525">
            <a:noFill/>
            <a:miter lim="800000"/>
            <a:headEnd/>
            <a:tailEnd/>
          </a:ln>
        </p:spPr>
        <p:txBody>
          <a:bodyPr wrap="none">
            <a:spAutoFit/>
          </a:bodyPr>
          <a:lstStyle/>
          <a:p>
            <a:r>
              <a:rPr lang="de-DE">
                <a:latin typeface="Calibri" pitchFamily="34" charset="0"/>
              </a:rPr>
              <a:t>1) i is unpaired</a:t>
            </a:r>
            <a:endParaRPr lang="en-US">
              <a:latin typeface="Calibri" pitchFamily="34" charset="0"/>
            </a:endParaRPr>
          </a:p>
        </p:txBody>
      </p:sp>
      <p:pic>
        <p:nvPicPr>
          <p:cNvPr id="156747" name="Picture 2"/>
          <p:cNvPicPr>
            <a:picLocks noChangeAspect="1" noChangeArrowheads="1"/>
          </p:cNvPicPr>
          <p:nvPr/>
        </p:nvPicPr>
        <p:blipFill>
          <a:blip r:embed="rId4"/>
          <a:srcRect/>
          <a:stretch>
            <a:fillRect/>
          </a:stretch>
        </p:blipFill>
        <p:spPr bwMode="auto">
          <a:xfrm>
            <a:off x="5638800" y="3581400"/>
            <a:ext cx="655638" cy="923925"/>
          </a:xfrm>
          <a:prstGeom prst="rect">
            <a:avLst/>
          </a:prstGeom>
          <a:noFill/>
          <a:ln w="9525">
            <a:noFill/>
            <a:miter lim="800000"/>
            <a:headEnd/>
            <a:tailEnd/>
          </a:ln>
        </p:spPr>
      </p:pic>
      <p:sp>
        <p:nvSpPr>
          <p:cNvPr id="156748" name="TextBox 77"/>
          <p:cNvSpPr txBox="1">
            <a:spLocks noChangeArrowheads="1"/>
          </p:cNvSpPr>
          <p:nvPr/>
        </p:nvSpPr>
        <p:spPr bwMode="auto">
          <a:xfrm>
            <a:off x="6523038" y="2987675"/>
            <a:ext cx="422275" cy="366713"/>
          </a:xfrm>
          <a:prstGeom prst="rect">
            <a:avLst/>
          </a:prstGeom>
          <a:noFill/>
          <a:ln w="9525">
            <a:noFill/>
            <a:miter lim="800000"/>
            <a:headEnd/>
            <a:tailEnd/>
          </a:ln>
        </p:spPr>
        <p:txBody>
          <a:bodyPr wrap="none">
            <a:spAutoFit/>
          </a:bodyPr>
          <a:lstStyle/>
          <a:p>
            <a:r>
              <a:rPr lang="de-DE">
                <a:latin typeface="Calibri" pitchFamily="34" charset="0"/>
              </a:rPr>
              <a:t> 4)</a:t>
            </a:r>
            <a:endParaRPr lang="en-US">
              <a:latin typeface="Calibri" pitchFamily="34" charset="0"/>
            </a:endParaRPr>
          </a:p>
        </p:txBody>
      </p:sp>
      <p:sp>
        <p:nvSpPr>
          <p:cNvPr id="156749" name="TextBox 78"/>
          <p:cNvSpPr txBox="1">
            <a:spLocks noChangeArrowheads="1"/>
          </p:cNvSpPr>
          <p:nvPr/>
        </p:nvSpPr>
        <p:spPr bwMode="auto">
          <a:xfrm>
            <a:off x="6608763" y="1049338"/>
            <a:ext cx="373062" cy="368300"/>
          </a:xfrm>
          <a:prstGeom prst="rect">
            <a:avLst/>
          </a:prstGeom>
          <a:noFill/>
          <a:ln w="9525">
            <a:noFill/>
            <a:miter lim="800000"/>
            <a:headEnd/>
            <a:tailEnd/>
          </a:ln>
        </p:spPr>
        <p:txBody>
          <a:bodyPr wrap="none">
            <a:spAutoFit/>
          </a:bodyPr>
          <a:lstStyle/>
          <a:p>
            <a:r>
              <a:rPr lang="de-DE">
                <a:latin typeface="Calibri" pitchFamily="34" charset="0"/>
              </a:rPr>
              <a:t>1)</a:t>
            </a:r>
            <a:endParaRPr lang="en-US">
              <a:latin typeface="Calibri" pitchFamily="34" charset="0"/>
            </a:endParaRPr>
          </a:p>
        </p:txBody>
      </p:sp>
      <p:sp>
        <p:nvSpPr>
          <p:cNvPr id="156750" name="TextBox 79"/>
          <p:cNvSpPr txBox="1">
            <a:spLocks noChangeArrowheads="1"/>
          </p:cNvSpPr>
          <p:nvPr/>
        </p:nvSpPr>
        <p:spPr bwMode="auto">
          <a:xfrm>
            <a:off x="6588125" y="1619250"/>
            <a:ext cx="371475" cy="369888"/>
          </a:xfrm>
          <a:prstGeom prst="rect">
            <a:avLst/>
          </a:prstGeom>
          <a:noFill/>
          <a:ln w="9525">
            <a:noFill/>
            <a:miter lim="800000"/>
            <a:headEnd/>
            <a:tailEnd/>
          </a:ln>
        </p:spPr>
        <p:txBody>
          <a:bodyPr wrap="none">
            <a:spAutoFit/>
          </a:bodyPr>
          <a:lstStyle/>
          <a:p>
            <a:r>
              <a:rPr lang="de-DE">
                <a:latin typeface="Calibri" pitchFamily="34" charset="0"/>
              </a:rPr>
              <a:t>2)</a:t>
            </a:r>
            <a:endParaRPr lang="en-US">
              <a:latin typeface="Calibri" pitchFamily="34" charset="0"/>
            </a:endParaRPr>
          </a:p>
        </p:txBody>
      </p:sp>
      <p:sp>
        <p:nvSpPr>
          <p:cNvPr id="156751" name="TextBox 80"/>
          <p:cNvSpPr txBox="1">
            <a:spLocks noChangeArrowheads="1"/>
          </p:cNvSpPr>
          <p:nvPr/>
        </p:nvSpPr>
        <p:spPr bwMode="auto">
          <a:xfrm>
            <a:off x="6588125" y="2209800"/>
            <a:ext cx="371475" cy="369888"/>
          </a:xfrm>
          <a:prstGeom prst="rect">
            <a:avLst/>
          </a:prstGeom>
          <a:noFill/>
          <a:ln w="9525">
            <a:noFill/>
            <a:miter lim="800000"/>
            <a:headEnd/>
            <a:tailEnd/>
          </a:ln>
        </p:spPr>
        <p:txBody>
          <a:bodyPr wrap="none">
            <a:spAutoFit/>
          </a:bodyPr>
          <a:lstStyle/>
          <a:p>
            <a:r>
              <a:rPr lang="de-DE">
                <a:latin typeface="Calibri" pitchFamily="34" charset="0"/>
              </a:rPr>
              <a:t>3)</a:t>
            </a:r>
            <a:endParaRPr lang="en-US">
              <a:latin typeface="Calibri" pitchFamily="34" charset="0"/>
            </a:endParaRPr>
          </a:p>
        </p:txBody>
      </p:sp>
      <p:sp>
        <p:nvSpPr>
          <p:cNvPr id="156752" name="TextBox 82"/>
          <p:cNvSpPr txBox="1">
            <a:spLocks noChangeArrowheads="1"/>
          </p:cNvSpPr>
          <p:nvPr/>
        </p:nvSpPr>
        <p:spPr bwMode="auto">
          <a:xfrm>
            <a:off x="4114800" y="4724400"/>
            <a:ext cx="1560513" cy="366713"/>
          </a:xfrm>
          <a:prstGeom prst="rect">
            <a:avLst/>
          </a:prstGeom>
          <a:noFill/>
          <a:ln w="9525">
            <a:noFill/>
            <a:miter lim="800000"/>
            <a:headEnd/>
            <a:tailEnd/>
          </a:ln>
        </p:spPr>
        <p:txBody>
          <a:bodyPr wrap="none">
            <a:spAutoFit/>
          </a:bodyPr>
          <a:lstStyle/>
          <a:p>
            <a:r>
              <a:rPr lang="de-DE">
                <a:latin typeface="Calibri" pitchFamily="34" charset="0"/>
              </a:rPr>
              <a:t>2) j is unpaired</a:t>
            </a:r>
            <a:endParaRPr lang="en-US">
              <a:latin typeface="Calibri" pitchFamily="34" charset="0"/>
            </a:endParaRPr>
          </a:p>
        </p:txBody>
      </p:sp>
      <p:sp>
        <p:nvSpPr>
          <p:cNvPr id="156753" name="TextBox 83"/>
          <p:cNvSpPr txBox="1">
            <a:spLocks noChangeArrowheads="1"/>
          </p:cNvSpPr>
          <p:nvPr/>
        </p:nvSpPr>
        <p:spPr bwMode="auto">
          <a:xfrm>
            <a:off x="4267200" y="5257800"/>
            <a:ext cx="1235075" cy="366713"/>
          </a:xfrm>
          <a:prstGeom prst="rect">
            <a:avLst/>
          </a:prstGeom>
          <a:noFill/>
          <a:ln w="9525">
            <a:noFill/>
            <a:miter lim="800000"/>
            <a:headEnd/>
            <a:tailEnd/>
          </a:ln>
        </p:spPr>
        <p:txBody>
          <a:bodyPr wrap="none">
            <a:spAutoFit/>
          </a:bodyPr>
          <a:lstStyle/>
          <a:p>
            <a:r>
              <a:rPr lang="de-DE">
                <a:latin typeface="Calibri" pitchFamily="34" charset="0"/>
              </a:rPr>
              <a:t>3) i,j paired</a:t>
            </a:r>
            <a:endParaRPr lang="en-US">
              <a:latin typeface="Calibri" pitchFamily="34" charset="0"/>
            </a:endParaRPr>
          </a:p>
        </p:txBody>
      </p:sp>
      <p:sp>
        <p:nvSpPr>
          <p:cNvPr id="156754" name="TextBox 84"/>
          <p:cNvSpPr txBox="1">
            <a:spLocks noChangeArrowheads="1"/>
          </p:cNvSpPr>
          <p:nvPr/>
        </p:nvSpPr>
        <p:spPr bwMode="auto">
          <a:xfrm>
            <a:off x="5638800" y="5867400"/>
            <a:ext cx="1441450" cy="366713"/>
          </a:xfrm>
          <a:prstGeom prst="rect">
            <a:avLst/>
          </a:prstGeom>
          <a:noFill/>
          <a:ln w="9525">
            <a:noFill/>
            <a:miter lim="800000"/>
            <a:headEnd/>
            <a:tailEnd/>
          </a:ln>
        </p:spPr>
        <p:txBody>
          <a:bodyPr wrap="none">
            <a:spAutoFit/>
          </a:bodyPr>
          <a:lstStyle/>
          <a:p>
            <a:r>
              <a:rPr lang="de-DE">
                <a:latin typeface="Calibri" pitchFamily="34" charset="0"/>
              </a:rPr>
              <a:t>4) bifurcation</a:t>
            </a:r>
            <a:endParaRPr lang="en-US">
              <a:latin typeface="Calibri" pitchFamily="34" charset="0"/>
            </a:endParaRPr>
          </a:p>
        </p:txBody>
      </p:sp>
      <p:pic>
        <p:nvPicPr>
          <p:cNvPr id="156755" name="Picture 4"/>
          <p:cNvPicPr>
            <a:picLocks noChangeAspect="1" noChangeArrowheads="1"/>
          </p:cNvPicPr>
          <p:nvPr/>
        </p:nvPicPr>
        <p:blipFill>
          <a:blip r:embed="rId5"/>
          <a:srcRect/>
          <a:stretch>
            <a:fillRect/>
          </a:stretch>
        </p:blipFill>
        <p:spPr bwMode="auto">
          <a:xfrm>
            <a:off x="5715000" y="4495800"/>
            <a:ext cx="635000" cy="914400"/>
          </a:xfrm>
          <a:prstGeom prst="rect">
            <a:avLst/>
          </a:prstGeom>
          <a:noFill/>
          <a:ln w="9525">
            <a:noFill/>
            <a:miter lim="800000"/>
            <a:headEnd/>
            <a:tailEnd/>
          </a:ln>
        </p:spPr>
      </p:pic>
      <p:pic>
        <p:nvPicPr>
          <p:cNvPr id="156756" name="Picture 5"/>
          <p:cNvPicPr>
            <a:picLocks noChangeAspect="1" noChangeArrowheads="1"/>
          </p:cNvPicPr>
          <p:nvPr/>
        </p:nvPicPr>
        <p:blipFill>
          <a:blip r:embed="rId6"/>
          <a:srcRect/>
          <a:stretch>
            <a:fillRect/>
          </a:stretch>
        </p:blipFill>
        <p:spPr bwMode="auto">
          <a:xfrm>
            <a:off x="6400800" y="4800600"/>
            <a:ext cx="630238" cy="1104900"/>
          </a:xfrm>
          <a:prstGeom prst="rect">
            <a:avLst/>
          </a:prstGeom>
          <a:noFill/>
          <a:ln w="9525">
            <a:noFill/>
            <a:miter lim="800000"/>
            <a:headEnd/>
            <a:tailEnd/>
          </a:ln>
        </p:spPr>
      </p:pic>
      <p:pic>
        <p:nvPicPr>
          <p:cNvPr id="156757" name="Picture 7"/>
          <p:cNvPicPr>
            <a:picLocks noChangeAspect="1" noChangeArrowheads="1"/>
          </p:cNvPicPr>
          <p:nvPr/>
        </p:nvPicPr>
        <p:blipFill>
          <a:blip r:embed="rId7"/>
          <a:srcRect/>
          <a:stretch>
            <a:fillRect/>
          </a:stretch>
        </p:blipFill>
        <p:spPr bwMode="auto">
          <a:xfrm>
            <a:off x="7315200" y="5562600"/>
            <a:ext cx="969963" cy="754063"/>
          </a:xfrm>
          <a:prstGeom prst="rect">
            <a:avLst/>
          </a:prstGeom>
          <a:noFill/>
          <a:ln w="9525">
            <a:noFill/>
            <a:miter lim="800000"/>
            <a:headEnd/>
            <a:tailEnd/>
          </a:ln>
        </p:spPr>
      </p:pic>
      <p:graphicFrame>
        <p:nvGraphicFramePr>
          <p:cNvPr id="156739" name="Object 67"/>
          <p:cNvGraphicFramePr>
            <a:graphicFrameLocks noChangeAspect="1"/>
          </p:cNvGraphicFramePr>
          <p:nvPr/>
        </p:nvGraphicFramePr>
        <p:xfrm>
          <a:off x="152400" y="4191000"/>
          <a:ext cx="5486400" cy="2133600"/>
        </p:xfrm>
        <a:graphic>
          <a:graphicData uri="http://schemas.openxmlformats.org/presentationml/2006/ole">
            <p:oleObj spid="_x0000_s156739" name="Equation" r:id="rId8" imgW="2577960" imgH="939600" progId="Equation.3">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11" name="Title 1"/>
          <p:cNvSpPr>
            <a:spLocks noGrp="1"/>
          </p:cNvSpPr>
          <p:nvPr>
            <p:ph type="title" idx="4294967295"/>
          </p:nvPr>
        </p:nvSpPr>
        <p:spPr>
          <a:xfrm>
            <a:off x="457200" y="0"/>
            <a:ext cx="8229600" cy="1143000"/>
          </a:xfrm>
        </p:spPr>
        <p:txBody>
          <a:bodyPr/>
          <a:lstStyle/>
          <a:p>
            <a:pPr eaLnBrk="1" hangingPunct="1"/>
            <a:r>
              <a:rPr lang="de-DE" smtClean="0"/>
              <a:t>Nussinov Algorithm - example</a:t>
            </a:r>
            <a:endParaRPr lang="en-US" smtClean="0"/>
          </a:p>
        </p:txBody>
      </p:sp>
      <p:grpSp>
        <p:nvGrpSpPr>
          <p:cNvPr id="157712" name="Group 11"/>
          <p:cNvGrpSpPr>
            <a:grpSpLocks/>
          </p:cNvGrpSpPr>
          <p:nvPr/>
        </p:nvGrpSpPr>
        <p:grpSpPr bwMode="auto">
          <a:xfrm>
            <a:off x="2184400" y="993775"/>
            <a:ext cx="2616200" cy="2835275"/>
            <a:chOff x="1828800" y="993641"/>
            <a:chExt cx="2616680" cy="2836027"/>
          </a:xfrm>
        </p:grpSpPr>
        <p:pic>
          <p:nvPicPr>
            <p:cNvPr id="157721" name="Picture 4"/>
            <p:cNvPicPr>
              <a:picLocks noChangeAspect="1" noChangeArrowheads="1"/>
            </p:cNvPicPr>
            <p:nvPr/>
          </p:nvPicPr>
          <p:blipFill>
            <a:blip r:embed="rId4"/>
            <a:srcRect/>
            <a:stretch>
              <a:fillRect/>
            </a:stretch>
          </p:blipFill>
          <p:spPr bwMode="auto">
            <a:xfrm>
              <a:off x="1828800" y="1219200"/>
              <a:ext cx="2616680" cy="2610468"/>
            </a:xfrm>
            <a:prstGeom prst="rect">
              <a:avLst/>
            </a:prstGeom>
            <a:noFill/>
            <a:ln w="9525">
              <a:noFill/>
              <a:miter lim="800000"/>
              <a:headEnd/>
              <a:tailEnd/>
            </a:ln>
          </p:spPr>
        </p:pic>
        <p:sp>
          <p:nvSpPr>
            <p:cNvPr id="157722" name="TextBox 6"/>
            <p:cNvSpPr txBox="1">
              <a:spLocks noChangeArrowheads="1"/>
            </p:cNvSpPr>
            <p:nvPr/>
          </p:nvSpPr>
          <p:spPr bwMode="auto">
            <a:xfrm>
              <a:off x="2590800" y="993641"/>
              <a:ext cx="1367169" cy="338554"/>
            </a:xfrm>
            <a:prstGeom prst="rect">
              <a:avLst/>
            </a:prstGeom>
            <a:noFill/>
            <a:ln w="9525">
              <a:noFill/>
              <a:miter lim="800000"/>
              <a:headEnd/>
              <a:tailEnd/>
            </a:ln>
          </p:spPr>
          <p:txBody>
            <a:bodyPr wrap="none">
              <a:spAutoFit/>
            </a:bodyPr>
            <a:lstStyle/>
            <a:p>
              <a:r>
                <a:rPr lang="de-DE" sz="1600" b="1">
                  <a:latin typeface="Calibri" pitchFamily="34" charset="0"/>
                </a:rPr>
                <a:t>A</a:t>
              </a:r>
              <a:r>
                <a:rPr lang="de-DE" sz="1600">
                  <a:latin typeface="Calibri" pitchFamily="34" charset="0"/>
                </a:rPr>
                <a:t> Initialization</a:t>
              </a:r>
              <a:endParaRPr lang="en-US" sz="1600">
                <a:latin typeface="Calibri" pitchFamily="34" charset="0"/>
              </a:endParaRPr>
            </a:p>
          </p:txBody>
        </p:sp>
      </p:grpSp>
      <p:pic>
        <p:nvPicPr>
          <p:cNvPr id="157713" name="Picture 6"/>
          <p:cNvPicPr>
            <a:picLocks noChangeAspect="1" noChangeArrowheads="1"/>
          </p:cNvPicPr>
          <p:nvPr/>
        </p:nvPicPr>
        <p:blipFill>
          <a:blip r:embed="rId5"/>
          <a:srcRect/>
          <a:stretch>
            <a:fillRect/>
          </a:stretch>
        </p:blipFill>
        <p:spPr bwMode="auto">
          <a:xfrm>
            <a:off x="5257800" y="1219200"/>
            <a:ext cx="3276600" cy="2698750"/>
          </a:xfrm>
          <a:prstGeom prst="rect">
            <a:avLst/>
          </a:prstGeom>
          <a:noFill/>
          <a:ln w="9525">
            <a:noFill/>
            <a:miter lim="800000"/>
            <a:headEnd/>
            <a:tailEnd/>
          </a:ln>
        </p:spPr>
      </p:pic>
      <p:sp>
        <p:nvSpPr>
          <p:cNvPr id="157714" name="TextBox 9"/>
          <p:cNvSpPr txBox="1">
            <a:spLocks noChangeArrowheads="1"/>
          </p:cNvSpPr>
          <p:nvPr/>
        </p:nvSpPr>
        <p:spPr bwMode="auto">
          <a:xfrm>
            <a:off x="5334000" y="895350"/>
            <a:ext cx="3821113" cy="585788"/>
          </a:xfrm>
          <a:prstGeom prst="rect">
            <a:avLst/>
          </a:prstGeom>
          <a:noFill/>
          <a:ln w="9525">
            <a:noFill/>
            <a:miter lim="800000"/>
            <a:headEnd/>
            <a:tailEnd/>
          </a:ln>
        </p:spPr>
        <p:txBody>
          <a:bodyPr wrap="none">
            <a:spAutoFit/>
          </a:bodyPr>
          <a:lstStyle/>
          <a:p>
            <a:r>
              <a:rPr lang="de-DE" sz="1600" b="1">
                <a:latin typeface="Calibri" pitchFamily="34" charset="0"/>
              </a:rPr>
              <a:t>B</a:t>
            </a:r>
            <a:r>
              <a:rPr lang="de-DE" sz="1600">
                <a:latin typeface="Calibri" pitchFamily="34" charset="0"/>
              </a:rPr>
              <a:t> Fill in upper part of the matrix i=1…N. </a:t>
            </a:r>
          </a:p>
          <a:p>
            <a:r>
              <a:rPr lang="de-DE" sz="1600">
                <a:latin typeface="Calibri" pitchFamily="34" charset="0"/>
              </a:rPr>
              <a:t>Termination S</a:t>
            </a:r>
            <a:r>
              <a:rPr lang="de-DE" sz="1600" baseline="-25000">
                <a:latin typeface="Calibri" pitchFamily="34" charset="0"/>
              </a:rPr>
              <a:t>1,N</a:t>
            </a:r>
            <a:r>
              <a:rPr lang="de-DE" sz="1600">
                <a:latin typeface="Calibri" pitchFamily="34" charset="0"/>
              </a:rPr>
              <a:t>=max number  of base pairs</a:t>
            </a:r>
            <a:endParaRPr lang="en-US" sz="1600">
              <a:latin typeface="Calibri" pitchFamily="34" charset="0"/>
            </a:endParaRPr>
          </a:p>
        </p:txBody>
      </p:sp>
      <p:sp>
        <p:nvSpPr>
          <p:cNvPr id="8" name="Rectangle 7"/>
          <p:cNvSpPr/>
          <p:nvPr/>
        </p:nvSpPr>
        <p:spPr>
          <a:xfrm>
            <a:off x="4953000" y="3352800"/>
            <a:ext cx="304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64" fontAlgn="auto">
              <a:spcBef>
                <a:spcPts val="0"/>
              </a:spcBef>
              <a:spcAft>
                <a:spcPts val="0"/>
              </a:spcAft>
              <a:defRPr/>
            </a:pPr>
            <a:endParaRPr lang="en-US"/>
          </a:p>
        </p:txBody>
      </p:sp>
      <p:pic>
        <p:nvPicPr>
          <p:cNvPr id="157716" name="Picture 9"/>
          <p:cNvPicPr>
            <a:picLocks noChangeAspect="1" noChangeArrowheads="1"/>
          </p:cNvPicPr>
          <p:nvPr/>
        </p:nvPicPr>
        <p:blipFill>
          <a:blip r:embed="rId6"/>
          <a:srcRect/>
          <a:stretch>
            <a:fillRect/>
          </a:stretch>
        </p:blipFill>
        <p:spPr bwMode="auto">
          <a:xfrm>
            <a:off x="2184400" y="4213225"/>
            <a:ext cx="2463800" cy="2490788"/>
          </a:xfrm>
          <a:prstGeom prst="rect">
            <a:avLst/>
          </a:prstGeom>
          <a:noFill/>
          <a:ln w="9525">
            <a:noFill/>
            <a:miter lim="800000"/>
            <a:headEnd/>
            <a:tailEnd/>
          </a:ln>
        </p:spPr>
      </p:pic>
      <p:sp>
        <p:nvSpPr>
          <p:cNvPr id="157717" name="TextBox 12"/>
          <p:cNvSpPr txBox="1">
            <a:spLocks noChangeArrowheads="1"/>
          </p:cNvSpPr>
          <p:nvPr/>
        </p:nvSpPr>
        <p:spPr bwMode="auto">
          <a:xfrm>
            <a:off x="2438400" y="3733800"/>
            <a:ext cx="2176463" cy="584200"/>
          </a:xfrm>
          <a:prstGeom prst="rect">
            <a:avLst/>
          </a:prstGeom>
          <a:noFill/>
          <a:ln w="9525">
            <a:noFill/>
            <a:miter lim="800000"/>
            <a:headEnd/>
            <a:tailEnd/>
          </a:ln>
        </p:spPr>
        <p:txBody>
          <a:bodyPr wrap="none">
            <a:spAutoFit/>
          </a:bodyPr>
          <a:lstStyle/>
          <a:p>
            <a:r>
              <a:rPr lang="de-DE" sz="1600" b="1">
                <a:latin typeface="Calibri" pitchFamily="34" charset="0"/>
              </a:rPr>
              <a:t>C</a:t>
            </a:r>
            <a:r>
              <a:rPr lang="de-DE" sz="1600">
                <a:latin typeface="Calibri" pitchFamily="34" charset="0"/>
              </a:rPr>
              <a:t> Get final score after </a:t>
            </a:r>
          </a:p>
          <a:p>
            <a:r>
              <a:rPr lang="de-DE" sz="1600">
                <a:latin typeface="Calibri" pitchFamily="34" charset="0"/>
              </a:rPr>
              <a:t>considering bifurcations</a:t>
            </a:r>
            <a:endParaRPr lang="en-US" sz="1600">
              <a:latin typeface="Calibri" pitchFamily="34" charset="0"/>
            </a:endParaRPr>
          </a:p>
        </p:txBody>
      </p:sp>
      <p:pic>
        <p:nvPicPr>
          <p:cNvPr id="157718" name="Picture 10"/>
          <p:cNvPicPr>
            <a:picLocks noChangeAspect="1" noChangeArrowheads="1"/>
          </p:cNvPicPr>
          <p:nvPr/>
        </p:nvPicPr>
        <p:blipFill>
          <a:blip r:embed="rId7"/>
          <a:srcRect/>
          <a:stretch>
            <a:fillRect/>
          </a:stretch>
        </p:blipFill>
        <p:spPr bwMode="auto">
          <a:xfrm>
            <a:off x="5046663" y="4341813"/>
            <a:ext cx="2344737" cy="2438400"/>
          </a:xfrm>
          <a:prstGeom prst="rect">
            <a:avLst/>
          </a:prstGeom>
          <a:noFill/>
          <a:ln w="9525">
            <a:noFill/>
            <a:miter lim="800000"/>
            <a:headEnd/>
            <a:tailEnd/>
          </a:ln>
        </p:spPr>
      </p:pic>
      <p:sp>
        <p:nvSpPr>
          <p:cNvPr id="157719" name="TextBox 17"/>
          <p:cNvSpPr txBox="1">
            <a:spLocks noChangeArrowheads="1"/>
          </p:cNvSpPr>
          <p:nvPr/>
        </p:nvSpPr>
        <p:spPr bwMode="auto">
          <a:xfrm>
            <a:off x="5600700" y="3851275"/>
            <a:ext cx="2865438" cy="584200"/>
          </a:xfrm>
          <a:prstGeom prst="rect">
            <a:avLst/>
          </a:prstGeom>
          <a:noFill/>
          <a:ln w="9525">
            <a:noFill/>
            <a:miter lim="800000"/>
            <a:headEnd/>
            <a:tailEnd/>
          </a:ln>
        </p:spPr>
        <p:txBody>
          <a:bodyPr wrap="none">
            <a:spAutoFit/>
          </a:bodyPr>
          <a:lstStyle/>
          <a:p>
            <a:r>
              <a:rPr lang="de-DE" sz="1600" b="1">
                <a:latin typeface="Calibri" pitchFamily="34" charset="0"/>
              </a:rPr>
              <a:t>D</a:t>
            </a:r>
            <a:r>
              <a:rPr lang="de-DE" sz="1600">
                <a:latin typeface="Calibri" pitchFamily="34" charset="0"/>
              </a:rPr>
              <a:t> Backtracking and construction</a:t>
            </a:r>
          </a:p>
          <a:p>
            <a:r>
              <a:rPr lang="de-DE" sz="1600">
                <a:latin typeface="Calibri" pitchFamily="34" charset="0"/>
              </a:rPr>
              <a:t>of secondary structure</a:t>
            </a:r>
            <a:endParaRPr lang="en-US" sz="1600">
              <a:latin typeface="Calibri" pitchFamily="34" charset="0"/>
            </a:endParaRPr>
          </a:p>
        </p:txBody>
      </p:sp>
      <p:pic>
        <p:nvPicPr>
          <p:cNvPr id="157720" name="Picture 12"/>
          <p:cNvPicPr>
            <a:picLocks noChangeAspect="1" noChangeArrowheads="1"/>
          </p:cNvPicPr>
          <p:nvPr/>
        </p:nvPicPr>
        <p:blipFill>
          <a:blip r:embed="rId8"/>
          <a:srcRect/>
          <a:stretch>
            <a:fillRect/>
          </a:stretch>
        </p:blipFill>
        <p:spPr bwMode="auto">
          <a:xfrm>
            <a:off x="7478713" y="4908550"/>
            <a:ext cx="1066800" cy="1100138"/>
          </a:xfrm>
          <a:prstGeom prst="rect">
            <a:avLst/>
          </a:prstGeom>
          <a:noFill/>
          <a:ln w="9525">
            <a:noFill/>
            <a:miter lim="800000"/>
            <a:headEnd/>
            <a:tailEnd/>
          </a:ln>
        </p:spPr>
      </p:pic>
      <p:graphicFrame>
        <p:nvGraphicFramePr>
          <p:cNvPr id="157710" name="Object 14"/>
          <p:cNvGraphicFramePr>
            <a:graphicFrameLocks noChangeAspect="1"/>
          </p:cNvGraphicFramePr>
          <p:nvPr/>
        </p:nvGraphicFramePr>
        <p:xfrm>
          <a:off x="0" y="1143000"/>
          <a:ext cx="2578100" cy="939800"/>
        </p:xfrm>
        <a:graphic>
          <a:graphicData uri="http://schemas.openxmlformats.org/presentationml/2006/ole">
            <p:oleObj spid="_x0000_s157710" name="Equation" r:id="rId9" imgW="2577960" imgH="939600" progId="Equation.3">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1" name="Picture 6"/>
          <p:cNvPicPr>
            <a:picLocks noChangeAspect="1" noChangeArrowheads="1"/>
          </p:cNvPicPr>
          <p:nvPr/>
        </p:nvPicPr>
        <p:blipFill>
          <a:blip r:embed="rId4"/>
          <a:srcRect/>
          <a:stretch>
            <a:fillRect/>
          </a:stretch>
        </p:blipFill>
        <p:spPr bwMode="auto">
          <a:xfrm>
            <a:off x="3048000" y="3592513"/>
            <a:ext cx="1536700" cy="1428750"/>
          </a:xfrm>
          <a:prstGeom prst="rect">
            <a:avLst/>
          </a:prstGeom>
          <a:noFill/>
          <a:ln w="9525">
            <a:noFill/>
            <a:miter lim="800000"/>
            <a:headEnd/>
            <a:tailEnd/>
          </a:ln>
        </p:spPr>
      </p:pic>
      <p:sp>
        <p:nvSpPr>
          <p:cNvPr id="163852" name="Title 1"/>
          <p:cNvSpPr>
            <a:spLocks noGrp="1"/>
          </p:cNvSpPr>
          <p:nvPr>
            <p:ph type="title" idx="4294967295"/>
          </p:nvPr>
        </p:nvSpPr>
        <p:spPr>
          <a:xfrm>
            <a:off x="457200" y="152400"/>
            <a:ext cx="8229600" cy="944563"/>
          </a:xfrm>
        </p:spPr>
        <p:txBody>
          <a:bodyPr/>
          <a:lstStyle/>
          <a:p>
            <a:pPr eaLnBrk="1" hangingPunct="1"/>
            <a:r>
              <a:rPr lang="de-DE" sz="4000" smtClean="0"/>
              <a:t>Appendix B – Zuker algorithm </a:t>
            </a:r>
            <a:br>
              <a:rPr lang="de-DE" sz="4000" smtClean="0"/>
            </a:br>
            <a:r>
              <a:rPr lang="de-DE" sz="2500" smtClean="0"/>
              <a:t>Energy of secondary structure elements</a:t>
            </a:r>
            <a:endParaRPr lang="en-US" sz="2500" smtClean="0"/>
          </a:p>
        </p:txBody>
      </p:sp>
      <p:sp>
        <p:nvSpPr>
          <p:cNvPr id="163853" name="Content Placeholder 2"/>
          <p:cNvSpPr>
            <a:spLocks noGrp="1"/>
          </p:cNvSpPr>
          <p:nvPr>
            <p:ph idx="4294967295"/>
          </p:nvPr>
        </p:nvSpPr>
        <p:spPr/>
        <p:txBody>
          <a:bodyPr/>
          <a:lstStyle/>
          <a:p>
            <a:pPr eaLnBrk="1" hangingPunct="1"/>
            <a:r>
              <a:rPr lang="de-DE" sz="2000" b="1" smtClean="0"/>
              <a:t>Hairpin loop</a:t>
            </a:r>
            <a:r>
              <a:rPr lang="de-DE" sz="2000" smtClean="0"/>
              <a:t> (i,j)</a:t>
            </a:r>
          </a:p>
          <a:p>
            <a:pPr eaLnBrk="1" hangingPunct="1">
              <a:buFont typeface="Arial" charset="0"/>
              <a:buNone/>
            </a:pPr>
            <a:r>
              <a:rPr lang="de-DE" sz="2000" smtClean="0"/>
              <a:t>      eH(i,j)</a:t>
            </a:r>
          </a:p>
          <a:p>
            <a:pPr eaLnBrk="1" hangingPunct="1"/>
            <a:r>
              <a:rPr lang="de-DE" sz="2000" b="1" smtClean="0"/>
              <a:t>Stacking</a:t>
            </a:r>
            <a:r>
              <a:rPr lang="de-DE" sz="2000" smtClean="0"/>
              <a:t> (i,j)  </a:t>
            </a:r>
          </a:p>
          <a:p>
            <a:pPr eaLnBrk="1" hangingPunct="1">
              <a:buFont typeface="Arial" charset="0"/>
              <a:buNone/>
            </a:pPr>
            <a:r>
              <a:rPr lang="de-DE" sz="2000" smtClean="0"/>
              <a:t>      eS(i,j,i+1,j+1)</a:t>
            </a:r>
          </a:p>
          <a:p>
            <a:pPr eaLnBrk="1" hangingPunct="1"/>
            <a:r>
              <a:rPr lang="de-DE" sz="2000" b="1" smtClean="0"/>
              <a:t>Internal loop</a:t>
            </a:r>
            <a:r>
              <a:rPr lang="de-DE" sz="2000" smtClean="0"/>
              <a:t> (i,j,i‘,j‘)</a:t>
            </a:r>
          </a:p>
          <a:p>
            <a:pPr eaLnBrk="1" hangingPunct="1">
              <a:buFont typeface="Arial" charset="0"/>
              <a:buNone/>
            </a:pPr>
            <a:r>
              <a:rPr lang="de-DE" sz="2000" smtClean="0"/>
              <a:t>      eL(i,j,i‘,j‘)</a:t>
            </a:r>
          </a:p>
          <a:p>
            <a:pPr eaLnBrk="1" hangingPunct="1"/>
            <a:r>
              <a:rPr lang="de-DE" sz="2000" b="1" smtClean="0"/>
              <a:t>K-multiloop</a:t>
            </a:r>
          </a:p>
          <a:p>
            <a:pPr eaLnBrk="1" hangingPunct="1">
              <a:buFont typeface="Arial" charset="0"/>
              <a:buNone/>
            </a:pPr>
            <a:r>
              <a:rPr lang="de-DE" sz="2000" smtClean="0"/>
              <a:t>      eM(j</a:t>
            </a:r>
            <a:r>
              <a:rPr lang="de-DE" sz="2000" baseline="-25000" smtClean="0"/>
              <a:t>0</a:t>
            </a:r>
            <a:r>
              <a:rPr lang="de-DE" sz="2000" smtClean="0"/>
              <a:t>,i</a:t>
            </a:r>
            <a:r>
              <a:rPr lang="de-DE" sz="2000" baseline="-25000" smtClean="0"/>
              <a:t>1</a:t>
            </a:r>
            <a:r>
              <a:rPr lang="de-DE" sz="2000" smtClean="0"/>
              <a:t>,j</a:t>
            </a:r>
            <a:r>
              <a:rPr lang="de-DE" sz="2000" baseline="-25000" smtClean="0"/>
              <a:t>1</a:t>
            </a:r>
            <a:r>
              <a:rPr lang="de-DE" sz="2000" smtClean="0"/>
              <a:t>, ….i</a:t>
            </a:r>
            <a:r>
              <a:rPr lang="de-DE" sz="2000" baseline="-25000" smtClean="0"/>
              <a:t>k</a:t>
            </a:r>
            <a:r>
              <a:rPr lang="de-DE" sz="2000" smtClean="0"/>
              <a:t>,j</a:t>
            </a:r>
            <a:r>
              <a:rPr lang="de-DE" sz="2000" baseline="-25000" smtClean="0"/>
              <a:t>k</a:t>
            </a:r>
            <a:r>
              <a:rPr lang="de-DE" sz="2000" smtClean="0"/>
              <a:t>,i</a:t>
            </a:r>
            <a:r>
              <a:rPr lang="de-DE" sz="2000" baseline="-25000" smtClean="0"/>
              <a:t>k+1</a:t>
            </a:r>
            <a:r>
              <a:rPr lang="de-DE" sz="2000" smtClean="0"/>
              <a:t>)</a:t>
            </a:r>
          </a:p>
          <a:p>
            <a:pPr eaLnBrk="1" hangingPunct="1">
              <a:buFont typeface="Arial" charset="0"/>
              <a:buNone/>
            </a:pPr>
            <a:r>
              <a:rPr lang="de-DE" sz="2000" smtClean="0"/>
              <a:t>      calculaiton done for all </a:t>
            </a:r>
          </a:p>
          <a:p>
            <a:pPr eaLnBrk="1" hangingPunct="1">
              <a:buFont typeface="Arial" charset="0"/>
              <a:buNone/>
            </a:pPr>
            <a:r>
              <a:rPr lang="de-DE" sz="2000" smtClean="0"/>
              <a:t>      possible multiloops</a:t>
            </a:r>
          </a:p>
          <a:p>
            <a:pPr eaLnBrk="1" hangingPunct="1">
              <a:buFont typeface="Arial" charset="0"/>
              <a:buNone/>
            </a:pPr>
            <a:r>
              <a:rPr lang="de-DE" sz="2000" smtClean="0"/>
              <a:t>      </a:t>
            </a:r>
          </a:p>
          <a:p>
            <a:pPr eaLnBrk="1" hangingPunct="1">
              <a:buFont typeface="Arial" charset="0"/>
              <a:buNone/>
            </a:pPr>
            <a:r>
              <a:rPr lang="de-DE" sz="2000" smtClean="0"/>
              <a:t>      </a:t>
            </a:r>
            <a:endParaRPr lang="en-US" sz="2000" smtClean="0"/>
          </a:p>
        </p:txBody>
      </p:sp>
      <p:pic>
        <p:nvPicPr>
          <p:cNvPr id="163854" name="Picture 2"/>
          <p:cNvPicPr>
            <a:picLocks noChangeAspect="1" noChangeArrowheads="1"/>
          </p:cNvPicPr>
          <p:nvPr/>
        </p:nvPicPr>
        <p:blipFill>
          <a:blip r:embed="rId5"/>
          <a:srcRect/>
          <a:stretch>
            <a:fillRect/>
          </a:stretch>
        </p:blipFill>
        <p:spPr bwMode="auto">
          <a:xfrm>
            <a:off x="2971800" y="1295400"/>
            <a:ext cx="950913" cy="762000"/>
          </a:xfrm>
          <a:prstGeom prst="rect">
            <a:avLst/>
          </a:prstGeom>
          <a:noFill/>
          <a:ln w="9525">
            <a:noFill/>
            <a:miter lim="800000"/>
            <a:headEnd/>
            <a:tailEnd/>
          </a:ln>
        </p:spPr>
      </p:pic>
      <p:pic>
        <p:nvPicPr>
          <p:cNvPr id="163855" name="Picture 3"/>
          <p:cNvPicPr>
            <a:picLocks noChangeAspect="1" noChangeArrowheads="1"/>
          </p:cNvPicPr>
          <p:nvPr/>
        </p:nvPicPr>
        <p:blipFill>
          <a:blip r:embed="rId6"/>
          <a:srcRect/>
          <a:stretch>
            <a:fillRect/>
          </a:stretch>
        </p:blipFill>
        <p:spPr bwMode="auto">
          <a:xfrm>
            <a:off x="3038475" y="2170113"/>
            <a:ext cx="771525" cy="704850"/>
          </a:xfrm>
          <a:prstGeom prst="rect">
            <a:avLst/>
          </a:prstGeom>
          <a:noFill/>
          <a:ln w="9525">
            <a:noFill/>
            <a:miter lim="800000"/>
            <a:headEnd/>
            <a:tailEnd/>
          </a:ln>
        </p:spPr>
      </p:pic>
      <p:sp>
        <p:nvSpPr>
          <p:cNvPr id="4" name="Rectangle 3"/>
          <p:cNvSpPr/>
          <p:nvPr/>
        </p:nvSpPr>
        <p:spPr>
          <a:xfrm>
            <a:off x="2971800" y="2419350"/>
            <a:ext cx="838200" cy="45561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64" fontAlgn="auto">
              <a:spcBef>
                <a:spcPts val="0"/>
              </a:spcBef>
              <a:spcAft>
                <a:spcPts val="0"/>
              </a:spcAft>
              <a:defRPr/>
            </a:pPr>
            <a:endParaRPr lang="en-US"/>
          </a:p>
        </p:txBody>
      </p:sp>
      <p:pic>
        <p:nvPicPr>
          <p:cNvPr id="163857" name="Picture 5"/>
          <p:cNvPicPr>
            <a:picLocks noChangeAspect="1" noChangeArrowheads="1"/>
          </p:cNvPicPr>
          <p:nvPr/>
        </p:nvPicPr>
        <p:blipFill>
          <a:blip r:embed="rId7"/>
          <a:srcRect/>
          <a:stretch>
            <a:fillRect/>
          </a:stretch>
        </p:blipFill>
        <p:spPr bwMode="auto">
          <a:xfrm>
            <a:off x="3914775" y="2520950"/>
            <a:ext cx="760413" cy="1106488"/>
          </a:xfrm>
          <a:prstGeom prst="rect">
            <a:avLst/>
          </a:prstGeom>
          <a:noFill/>
          <a:ln w="9525">
            <a:noFill/>
            <a:miter lim="800000"/>
            <a:headEnd/>
            <a:tailEnd/>
          </a:ln>
        </p:spPr>
      </p:pic>
      <p:sp>
        <p:nvSpPr>
          <p:cNvPr id="10" name="Rectangle 9"/>
          <p:cNvSpPr/>
          <p:nvPr/>
        </p:nvSpPr>
        <p:spPr>
          <a:xfrm>
            <a:off x="3913188" y="2819400"/>
            <a:ext cx="838200" cy="80803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64" fontAlgn="auto">
              <a:spcBef>
                <a:spcPts val="0"/>
              </a:spcBef>
              <a:spcAft>
                <a:spcPts val="0"/>
              </a:spcAft>
              <a:defRPr/>
            </a:pPr>
            <a:endParaRPr lang="en-US"/>
          </a:p>
        </p:txBody>
      </p:sp>
      <p:graphicFrame>
        <p:nvGraphicFramePr>
          <p:cNvPr id="163850" name="Object 10"/>
          <p:cNvGraphicFramePr>
            <a:graphicFrameLocks noChangeAspect="1"/>
          </p:cNvGraphicFramePr>
          <p:nvPr/>
        </p:nvGraphicFramePr>
        <p:xfrm>
          <a:off x="2971800" y="6019800"/>
          <a:ext cx="1752600" cy="636588"/>
        </p:xfrm>
        <a:graphic>
          <a:graphicData uri="http://schemas.openxmlformats.org/presentationml/2006/ole">
            <p:oleObj spid="_x0000_s163850" name="Equation" r:id="rId8" imgW="977760" imgH="355320" progId="Equation.3">
              <p:embed/>
            </p:oleObj>
          </a:graphicData>
        </a:graphic>
      </p:graphicFrame>
      <p:sp>
        <p:nvSpPr>
          <p:cNvPr id="163859" name="Text Box 11"/>
          <p:cNvSpPr txBox="1">
            <a:spLocks noChangeArrowheads="1"/>
          </p:cNvSpPr>
          <p:nvPr/>
        </p:nvSpPr>
        <p:spPr bwMode="auto">
          <a:xfrm>
            <a:off x="838200" y="5562600"/>
            <a:ext cx="7975600" cy="366713"/>
          </a:xfrm>
          <a:prstGeom prst="rect">
            <a:avLst/>
          </a:prstGeom>
          <a:noFill/>
          <a:ln w="9525">
            <a:noFill/>
            <a:miter lim="800000"/>
            <a:headEnd/>
            <a:tailEnd/>
          </a:ln>
        </p:spPr>
        <p:txBody>
          <a:bodyPr wrap="none">
            <a:spAutoFit/>
          </a:bodyPr>
          <a:lstStyle/>
          <a:p>
            <a:pPr defTabSz="914400"/>
            <a:r>
              <a:rPr lang="de-DE"/>
              <a:t>If E</a:t>
            </a:r>
            <a:r>
              <a:rPr lang="de-DE" baseline="-25000"/>
              <a:t>i,j</a:t>
            </a:r>
            <a:r>
              <a:rPr lang="de-DE" baseline="30000"/>
              <a:t>P </a:t>
            </a:r>
            <a:r>
              <a:rPr lang="de-DE"/>
              <a:t>= energy of structural element (i,j). P set of base pairs for each element</a:t>
            </a:r>
            <a:endParaRPr lang="en-US"/>
          </a:p>
        </p:txBody>
      </p:sp>
      <p:sp>
        <p:nvSpPr>
          <p:cNvPr id="163860" name="Text Box 12"/>
          <p:cNvSpPr txBox="1">
            <a:spLocks noChangeArrowheads="1"/>
          </p:cNvSpPr>
          <p:nvPr/>
        </p:nvSpPr>
        <p:spPr bwMode="auto">
          <a:xfrm>
            <a:off x="609600" y="6019800"/>
            <a:ext cx="1924050" cy="366713"/>
          </a:xfrm>
          <a:prstGeom prst="rect">
            <a:avLst/>
          </a:prstGeom>
          <a:noFill/>
          <a:ln w="9525">
            <a:noFill/>
            <a:miter lim="800000"/>
            <a:headEnd/>
            <a:tailEnd/>
          </a:ln>
        </p:spPr>
        <p:txBody>
          <a:bodyPr wrap="none">
            <a:spAutoFit/>
          </a:bodyPr>
          <a:lstStyle/>
          <a:p>
            <a:pPr defTabSz="914400"/>
            <a:r>
              <a:rPr lang="de-DE"/>
              <a:t>Complete energy</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p:cNvSpPr>
          <p:nvPr>
            <p:ph type="title" idx="4294967295"/>
          </p:nvPr>
        </p:nvSpPr>
        <p:spPr>
          <a:xfrm>
            <a:off x="457200" y="76200"/>
            <a:ext cx="8229600" cy="1143000"/>
          </a:xfrm>
        </p:spPr>
        <p:txBody>
          <a:bodyPr/>
          <a:lstStyle/>
          <a:p>
            <a:pPr eaLnBrk="1" hangingPunct="1"/>
            <a:r>
              <a:rPr lang="de-DE" sz="4000" smtClean="0"/>
              <a:t>Zuker algorithm-predicting RNA structure using thermodynamics</a:t>
            </a:r>
            <a:endParaRPr lang="en-US" sz="4000" smtClean="0"/>
          </a:p>
        </p:txBody>
      </p:sp>
      <p:sp>
        <p:nvSpPr>
          <p:cNvPr id="184322" name="Rectangle 3"/>
          <p:cNvSpPr>
            <a:spLocks noGrp="1"/>
          </p:cNvSpPr>
          <p:nvPr>
            <p:ph type="body" idx="4294967295"/>
          </p:nvPr>
        </p:nvSpPr>
        <p:spPr/>
        <p:txBody>
          <a:bodyPr/>
          <a:lstStyle/>
          <a:p>
            <a:pPr eaLnBrk="1" hangingPunct="1"/>
            <a:r>
              <a:rPr lang="de-DE" sz="2200" smtClean="0"/>
              <a:t>S RNA molecule of length N; i and j two nucleotides from S with 1≤ i ≤ j ≤ N</a:t>
            </a:r>
          </a:p>
          <a:p>
            <a:pPr eaLnBrk="1" hangingPunct="1"/>
            <a:endParaRPr lang="de-DE" sz="2200" smtClean="0"/>
          </a:p>
          <a:p>
            <a:pPr eaLnBrk="1" hangingPunct="1"/>
            <a:r>
              <a:rPr lang="de-DE" sz="2200" smtClean="0"/>
              <a:t>For all pairs of i,j 1≤ i ≤ j ≤ N let W(i,j) be the minimum free energy for all structures formed by susequence S</a:t>
            </a:r>
            <a:r>
              <a:rPr lang="de-DE" sz="2200" baseline="-25000" smtClean="0"/>
              <a:t>i,j</a:t>
            </a:r>
          </a:p>
          <a:p>
            <a:pPr eaLnBrk="1" hangingPunct="1"/>
            <a:endParaRPr lang="de-DE" sz="2200" smtClean="0"/>
          </a:p>
          <a:p>
            <a:pPr eaLnBrk="1" hangingPunct="1"/>
            <a:r>
              <a:rPr lang="de-DE" sz="2200" smtClean="0"/>
              <a:t>V</a:t>
            </a:r>
            <a:r>
              <a:rPr lang="de-DE" sz="2200" baseline="-25000" smtClean="0"/>
              <a:t>(i,j)</a:t>
            </a:r>
            <a:r>
              <a:rPr lang="de-DE" sz="2200" smtClean="0"/>
              <a:t>minimum free energy of all possible structures formed by S</a:t>
            </a:r>
            <a:r>
              <a:rPr lang="de-DE" sz="2200" baseline="-25000" smtClean="0"/>
              <a:t>i,j</a:t>
            </a:r>
            <a:r>
              <a:rPr lang="de-DE" sz="2200" smtClean="0"/>
              <a:t> in which i and j are paired with each other</a:t>
            </a:r>
          </a:p>
          <a:p>
            <a:pPr eaLnBrk="1" hangingPunct="1"/>
            <a:endParaRPr lang="de-DE" sz="2200" smtClean="0"/>
          </a:p>
          <a:p>
            <a:pPr eaLnBrk="1" hangingPunct="1"/>
            <a:r>
              <a:rPr lang="de-DE" sz="2200" smtClean="0"/>
              <a:t>WM</a:t>
            </a:r>
            <a:r>
              <a:rPr lang="de-DE" sz="2200" baseline="-25000" smtClean="0"/>
              <a:t>(i,j)</a:t>
            </a:r>
            <a:r>
              <a:rPr lang="de-DE" sz="2200" smtClean="0"/>
              <a:t>minimum free energy of all possible structures formed by S</a:t>
            </a:r>
            <a:r>
              <a:rPr lang="de-DE" sz="2200" baseline="-25000" smtClean="0"/>
              <a:t>i,j</a:t>
            </a:r>
            <a:r>
              <a:rPr lang="de-DE" sz="2200" smtClean="0"/>
              <a:t> which are part of a multi loop</a:t>
            </a:r>
            <a:endParaRPr lang="de-DE" sz="2200" baseline="-25000" smtClean="0"/>
          </a:p>
          <a:p>
            <a:pPr eaLnBrk="1" hangingPunct="1"/>
            <a:endParaRPr lang="de-DE" sz="22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p:cNvSpPr>
          <p:nvPr>
            <p:ph type="title"/>
          </p:nvPr>
        </p:nvSpPr>
        <p:spPr>
          <a:xfrm>
            <a:off x="457200" y="76200"/>
            <a:ext cx="8229600" cy="715963"/>
          </a:xfrm>
        </p:spPr>
        <p:txBody>
          <a:bodyPr/>
          <a:lstStyle/>
          <a:p>
            <a:r>
              <a:rPr lang="de-DE" smtClean="0"/>
              <a:t>Course design</a:t>
            </a:r>
            <a:endParaRPr lang="en-US" smtClean="0"/>
          </a:p>
        </p:txBody>
      </p:sp>
      <p:sp>
        <p:nvSpPr>
          <p:cNvPr id="97282" name="Rectangle 3"/>
          <p:cNvSpPr>
            <a:spLocks noGrp="1"/>
          </p:cNvSpPr>
          <p:nvPr>
            <p:ph type="body" idx="1"/>
          </p:nvPr>
        </p:nvSpPr>
        <p:spPr>
          <a:xfrm>
            <a:off x="381000" y="1066800"/>
            <a:ext cx="8229600" cy="4525963"/>
          </a:xfrm>
        </p:spPr>
        <p:txBody>
          <a:bodyPr/>
          <a:lstStyle/>
          <a:p>
            <a:r>
              <a:rPr lang="de-DE" sz="2800" smtClean="0"/>
              <a:t>Today -&gt; overview on the topics, assignment of papers</a:t>
            </a:r>
          </a:p>
          <a:p>
            <a:r>
              <a:rPr lang="de-DE" sz="2800" smtClean="0"/>
              <a:t>Student presentations</a:t>
            </a:r>
          </a:p>
          <a:p>
            <a:pPr lvl="1"/>
            <a:r>
              <a:rPr lang="de-DE" sz="2600" smtClean="0"/>
              <a:t>Each student will choose a paper and will give a presentation</a:t>
            </a:r>
          </a:p>
          <a:p>
            <a:pPr lvl="1"/>
            <a:r>
              <a:rPr lang="de-DE" sz="2600" smtClean="0"/>
              <a:t>Two presentations per term (30-40 minutes + 15 minutes questions) </a:t>
            </a:r>
          </a:p>
          <a:p>
            <a:pPr lvl="1"/>
            <a:r>
              <a:rPr lang="de-DE" sz="2600" smtClean="0"/>
              <a:t>Discussion: questions, critical assessmnet</a:t>
            </a:r>
          </a:p>
          <a:p>
            <a:pPr lvl="1"/>
            <a:endParaRPr lang="en-US" sz="26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16" name="Rectangle 2"/>
          <p:cNvSpPr>
            <a:spLocks noGrp="1"/>
          </p:cNvSpPr>
          <p:nvPr>
            <p:ph type="title" idx="4294967295"/>
          </p:nvPr>
        </p:nvSpPr>
        <p:spPr>
          <a:xfrm>
            <a:off x="381000" y="152400"/>
            <a:ext cx="8458200" cy="838200"/>
          </a:xfrm>
        </p:spPr>
        <p:txBody>
          <a:bodyPr/>
          <a:lstStyle/>
          <a:p>
            <a:pPr eaLnBrk="1" hangingPunct="1"/>
            <a:r>
              <a:rPr lang="de-DE" sz="4000" smtClean="0"/>
              <a:t>Zuker: loop decomposition, compute V(i,j)</a:t>
            </a:r>
            <a:endParaRPr lang="en-US" sz="4000" smtClean="0"/>
          </a:p>
        </p:txBody>
      </p:sp>
      <p:pic>
        <p:nvPicPr>
          <p:cNvPr id="165917" name="Picture 4"/>
          <p:cNvPicPr>
            <a:picLocks noChangeAspect="1" noChangeArrowheads="1"/>
          </p:cNvPicPr>
          <p:nvPr/>
        </p:nvPicPr>
        <p:blipFill>
          <a:blip r:embed="rId4"/>
          <a:srcRect/>
          <a:stretch>
            <a:fillRect/>
          </a:stretch>
        </p:blipFill>
        <p:spPr bwMode="auto">
          <a:xfrm>
            <a:off x="611188" y="1143000"/>
            <a:ext cx="912812" cy="739775"/>
          </a:xfrm>
          <a:prstGeom prst="rect">
            <a:avLst/>
          </a:prstGeom>
          <a:noFill/>
          <a:ln w="9525">
            <a:noFill/>
            <a:miter lim="800000"/>
            <a:headEnd/>
            <a:tailEnd/>
          </a:ln>
        </p:spPr>
      </p:pic>
      <p:pic>
        <p:nvPicPr>
          <p:cNvPr id="165918" name="Picture 5"/>
          <p:cNvPicPr>
            <a:picLocks noChangeAspect="1" noChangeArrowheads="1"/>
          </p:cNvPicPr>
          <p:nvPr/>
        </p:nvPicPr>
        <p:blipFill>
          <a:blip r:embed="rId5"/>
          <a:srcRect/>
          <a:stretch>
            <a:fillRect/>
          </a:stretch>
        </p:blipFill>
        <p:spPr bwMode="auto">
          <a:xfrm>
            <a:off x="527050" y="2057400"/>
            <a:ext cx="996950" cy="823913"/>
          </a:xfrm>
          <a:prstGeom prst="rect">
            <a:avLst/>
          </a:prstGeom>
          <a:noFill/>
          <a:ln w="9525">
            <a:noFill/>
            <a:miter lim="800000"/>
            <a:headEnd/>
            <a:tailEnd/>
          </a:ln>
        </p:spPr>
      </p:pic>
      <p:pic>
        <p:nvPicPr>
          <p:cNvPr id="165919" name="Picture 6"/>
          <p:cNvPicPr>
            <a:picLocks noChangeAspect="1" noChangeArrowheads="1"/>
          </p:cNvPicPr>
          <p:nvPr/>
        </p:nvPicPr>
        <p:blipFill>
          <a:blip r:embed="rId6"/>
          <a:srcRect/>
          <a:stretch>
            <a:fillRect/>
          </a:stretch>
        </p:blipFill>
        <p:spPr bwMode="auto">
          <a:xfrm>
            <a:off x="461963" y="3079750"/>
            <a:ext cx="1062037" cy="1568450"/>
          </a:xfrm>
          <a:prstGeom prst="rect">
            <a:avLst/>
          </a:prstGeom>
          <a:noFill/>
          <a:ln w="9525">
            <a:noFill/>
            <a:miter lim="800000"/>
            <a:headEnd/>
            <a:tailEnd/>
          </a:ln>
        </p:spPr>
      </p:pic>
      <p:pic>
        <p:nvPicPr>
          <p:cNvPr id="165920" name="Picture 7"/>
          <p:cNvPicPr>
            <a:picLocks noChangeAspect="1" noChangeArrowheads="1"/>
          </p:cNvPicPr>
          <p:nvPr/>
        </p:nvPicPr>
        <p:blipFill>
          <a:blip r:embed="rId7"/>
          <a:srcRect/>
          <a:stretch>
            <a:fillRect/>
          </a:stretch>
        </p:blipFill>
        <p:spPr bwMode="auto">
          <a:xfrm>
            <a:off x="0" y="4648200"/>
            <a:ext cx="2362200" cy="1935163"/>
          </a:xfrm>
          <a:prstGeom prst="rect">
            <a:avLst/>
          </a:prstGeom>
          <a:noFill/>
          <a:ln w="9525">
            <a:noFill/>
            <a:miter lim="800000"/>
            <a:headEnd/>
            <a:tailEnd/>
          </a:ln>
        </p:spPr>
      </p:pic>
      <p:pic>
        <p:nvPicPr>
          <p:cNvPr id="165921" name="Picture 8"/>
          <p:cNvPicPr>
            <a:picLocks noChangeAspect="1" noChangeArrowheads="1"/>
          </p:cNvPicPr>
          <p:nvPr/>
        </p:nvPicPr>
        <p:blipFill>
          <a:blip r:embed="rId8"/>
          <a:srcRect/>
          <a:stretch>
            <a:fillRect/>
          </a:stretch>
        </p:blipFill>
        <p:spPr bwMode="auto">
          <a:xfrm>
            <a:off x="3200400" y="4572000"/>
            <a:ext cx="1587500" cy="1752600"/>
          </a:xfrm>
          <a:prstGeom prst="rect">
            <a:avLst/>
          </a:prstGeom>
          <a:noFill/>
          <a:ln w="9525">
            <a:noFill/>
            <a:miter lim="800000"/>
            <a:headEnd/>
            <a:tailEnd/>
          </a:ln>
        </p:spPr>
      </p:pic>
      <p:pic>
        <p:nvPicPr>
          <p:cNvPr id="165922" name="Picture 9"/>
          <p:cNvPicPr>
            <a:picLocks noChangeAspect="1" noChangeArrowheads="1"/>
          </p:cNvPicPr>
          <p:nvPr/>
        </p:nvPicPr>
        <p:blipFill>
          <a:blip r:embed="rId9"/>
          <a:srcRect/>
          <a:stretch>
            <a:fillRect/>
          </a:stretch>
        </p:blipFill>
        <p:spPr bwMode="auto">
          <a:xfrm>
            <a:off x="5105400" y="4511675"/>
            <a:ext cx="1747838" cy="1812925"/>
          </a:xfrm>
          <a:prstGeom prst="rect">
            <a:avLst/>
          </a:prstGeom>
          <a:noFill/>
          <a:ln w="9525">
            <a:noFill/>
            <a:miter lim="800000"/>
            <a:headEnd/>
            <a:tailEnd/>
          </a:ln>
        </p:spPr>
      </p:pic>
      <p:pic>
        <p:nvPicPr>
          <p:cNvPr id="165923" name="Picture 10"/>
          <p:cNvPicPr>
            <a:picLocks noChangeAspect="1" noChangeArrowheads="1"/>
          </p:cNvPicPr>
          <p:nvPr/>
        </p:nvPicPr>
        <p:blipFill>
          <a:blip r:embed="rId10"/>
          <a:srcRect/>
          <a:stretch>
            <a:fillRect/>
          </a:stretch>
        </p:blipFill>
        <p:spPr bwMode="auto">
          <a:xfrm>
            <a:off x="7162800" y="2057400"/>
            <a:ext cx="914400" cy="885825"/>
          </a:xfrm>
          <a:prstGeom prst="rect">
            <a:avLst/>
          </a:prstGeom>
          <a:noFill/>
          <a:ln w="9525">
            <a:noFill/>
            <a:miter lim="800000"/>
            <a:headEnd/>
            <a:tailEnd/>
          </a:ln>
        </p:spPr>
      </p:pic>
      <p:pic>
        <p:nvPicPr>
          <p:cNvPr id="165924" name="Picture 11"/>
          <p:cNvPicPr>
            <a:picLocks noChangeAspect="1" noChangeArrowheads="1"/>
          </p:cNvPicPr>
          <p:nvPr/>
        </p:nvPicPr>
        <p:blipFill>
          <a:blip r:embed="rId11"/>
          <a:srcRect/>
          <a:stretch>
            <a:fillRect/>
          </a:stretch>
        </p:blipFill>
        <p:spPr bwMode="auto">
          <a:xfrm>
            <a:off x="7239000" y="3200400"/>
            <a:ext cx="1069975" cy="985838"/>
          </a:xfrm>
          <a:prstGeom prst="rect">
            <a:avLst/>
          </a:prstGeom>
          <a:noFill/>
          <a:ln w="9525">
            <a:noFill/>
            <a:miter lim="800000"/>
            <a:headEnd/>
            <a:tailEnd/>
          </a:ln>
        </p:spPr>
      </p:pic>
      <p:sp>
        <p:nvSpPr>
          <p:cNvPr id="165925" name="AutoShape 12"/>
          <p:cNvSpPr>
            <a:spLocks noChangeArrowheads="1"/>
          </p:cNvSpPr>
          <p:nvPr/>
        </p:nvSpPr>
        <p:spPr bwMode="auto">
          <a:xfrm>
            <a:off x="1981200" y="1524000"/>
            <a:ext cx="381000" cy="152400"/>
          </a:xfrm>
          <a:prstGeom prst="rightArrow">
            <a:avLst>
              <a:gd name="adj1" fmla="val 50000"/>
              <a:gd name="adj2" fmla="val 62500"/>
            </a:avLst>
          </a:prstGeom>
          <a:solidFill>
            <a:schemeClr val="bg1"/>
          </a:solidFill>
          <a:ln w="9525">
            <a:solidFill>
              <a:schemeClr val="tx1"/>
            </a:solidFill>
            <a:miter lim="800000"/>
            <a:headEnd/>
            <a:tailEnd/>
          </a:ln>
        </p:spPr>
        <p:txBody>
          <a:bodyPr wrap="none" anchor="ctr"/>
          <a:lstStyle/>
          <a:p>
            <a:endParaRPr lang="en-US"/>
          </a:p>
        </p:txBody>
      </p:sp>
      <p:sp>
        <p:nvSpPr>
          <p:cNvPr id="165926" name="AutoShape 13"/>
          <p:cNvSpPr>
            <a:spLocks noChangeArrowheads="1"/>
          </p:cNvSpPr>
          <p:nvPr/>
        </p:nvSpPr>
        <p:spPr bwMode="auto">
          <a:xfrm>
            <a:off x="1981200" y="2438400"/>
            <a:ext cx="381000" cy="152400"/>
          </a:xfrm>
          <a:prstGeom prst="rightArrow">
            <a:avLst>
              <a:gd name="adj1" fmla="val 50000"/>
              <a:gd name="adj2" fmla="val 62500"/>
            </a:avLst>
          </a:prstGeom>
          <a:solidFill>
            <a:schemeClr val="bg1"/>
          </a:solidFill>
          <a:ln w="9525">
            <a:solidFill>
              <a:schemeClr val="tx1"/>
            </a:solidFill>
            <a:miter lim="800000"/>
            <a:headEnd/>
            <a:tailEnd/>
          </a:ln>
        </p:spPr>
        <p:txBody>
          <a:bodyPr wrap="none" anchor="ctr"/>
          <a:lstStyle/>
          <a:p>
            <a:endParaRPr lang="en-US"/>
          </a:p>
        </p:txBody>
      </p:sp>
      <p:sp>
        <p:nvSpPr>
          <p:cNvPr id="165927" name="AutoShape 14"/>
          <p:cNvSpPr>
            <a:spLocks noChangeArrowheads="1"/>
          </p:cNvSpPr>
          <p:nvPr/>
        </p:nvSpPr>
        <p:spPr bwMode="auto">
          <a:xfrm>
            <a:off x="1905000" y="3657600"/>
            <a:ext cx="381000" cy="152400"/>
          </a:xfrm>
          <a:prstGeom prst="rightArrow">
            <a:avLst>
              <a:gd name="adj1" fmla="val 50000"/>
              <a:gd name="adj2" fmla="val 62500"/>
            </a:avLst>
          </a:prstGeom>
          <a:solidFill>
            <a:schemeClr val="bg1"/>
          </a:solidFill>
          <a:ln w="9525">
            <a:solidFill>
              <a:schemeClr val="tx1"/>
            </a:solidFill>
            <a:miter lim="800000"/>
            <a:headEnd/>
            <a:tailEnd/>
          </a:ln>
        </p:spPr>
        <p:txBody>
          <a:bodyPr wrap="none" anchor="ctr"/>
          <a:lstStyle/>
          <a:p>
            <a:endParaRPr lang="en-US"/>
          </a:p>
        </p:txBody>
      </p:sp>
      <p:graphicFrame>
        <p:nvGraphicFramePr>
          <p:cNvPr id="165902" name="Object 14"/>
          <p:cNvGraphicFramePr>
            <a:graphicFrameLocks noChangeAspect="1"/>
          </p:cNvGraphicFramePr>
          <p:nvPr/>
        </p:nvGraphicFramePr>
        <p:xfrm>
          <a:off x="4267200" y="1371600"/>
          <a:ext cx="1905000" cy="363538"/>
        </p:xfrm>
        <a:graphic>
          <a:graphicData uri="http://schemas.openxmlformats.org/presentationml/2006/ole">
            <p:oleObj spid="_x0000_s165902" name="Equation" r:id="rId12" imgW="1066680" imgH="203040" progId="Equation.3">
              <p:embed/>
            </p:oleObj>
          </a:graphicData>
        </a:graphic>
      </p:graphicFrame>
      <p:sp>
        <p:nvSpPr>
          <p:cNvPr id="165928" name="Text Box 16"/>
          <p:cNvSpPr txBox="1">
            <a:spLocks noChangeArrowheads="1"/>
          </p:cNvSpPr>
          <p:nvPr/>
        </p:nvSpPr>
        <p:spPr bwMode="auto">
          <a:xfrm>
            <a:off x="2743200" y="1371600"/>
            <a:ext cx="1403350" cy="366713"/>
          </a:xfrm>
          <a:prstGeom prst="rect">
            <a:avLst/>
          </a:prstGeom>
          <a:noFill/>
          <a:ln w="9525">
            <a:noFill/>
            <a:miter lim="800000"/>
            <a:headEnd/>
            <a:tailEnd/>
          </a:ln>
        </p:spPr>
        <p:txBody>
          <a:bodyPr wrap="none">
            <a:spAutoFit/>
          </a:bodyPr>
          <a:lstStyle/>
          <a:p>
            <a:pPr defTabSz="914400"/>
            <a:r>
              <a:rPr lang="de-DE"/>
              <a:t>Hairpin loop</a:t>
            </a:r>
            <a:endParaRPr lang="en-US"/>
          </a:p>
        </p:txBody>
      </p:sp>
      <p:graphicFrame>
        <p:nvGraphicFramePr>
          <p:cNvPr id="165904" name="Object 16"/>
          <p:cNvGraphicFramePr>
            <a:graphicFrameLocks noChangeAspect="1"/>
          </p:cNvGraphicFramePr>
          <p:nvPr/>
        </p:nvGraphicFramePr>
        <p:xfrm>
          <a:off x="3843338" y="2286000"/>
          <a:ext cx="3363912" cy="395288"/>
        </p:xfrm>
        <a:graphic>
          <a:graphicData uri="http://schemas.openxmlformats.org/presentationml/2006/ole">
            <p:oleObj spid="_x0000_s165904" name="Equation" r:id="rId13" imgW="1726920" imgH="203040" progId="Equation.3">
              <p:embed/>
            </p:oleObj>
          </a:graphicData>
        </a:graphic>
      </p:graphicFrame>
      <p:sp>
        <p:nvSpPr>
          <p:cNvPr id="165929" name="Text Box 18"/>
          <p:cNvSpPr txBox="1">
            <a:spLocks noChangeArrowheads="1"/>
          </p:cNvSpPr>
          <p:nvPr/>
        </p:nvSpPr>
        <p:spPr bwMode="auto">
          <a:xfrm>
            <a:off x="2819400" y="2286000"/>
            <a:ext cx="755650" cy="366713"/>
          </a:xfrm>
          <a:prstGeom prst="rect">
            <a:avLst/>
          </a:prstGeom>
          <a:noFill/>
          <a:ln w="9525">
            <a:noFill/>
            <a:miter lim="800000"/>
            <a:headEnd/>
            <a:tailEnd/>
          </a:ln>
        </p:spPr>
        <p:txBody>
          <a:bodyPr wrap="none">
            <a:spAutoFit/>
          </a:bodyPr>
          <a:lstStyle/>
          <a:p>
            <a:pPr defTabSz="914400"/>
            <a:r>
              <a:rPr lang="de-DE"/>
              <a:t>Stack</a:t>
            </a:r>
            <a:endParaRPr lang="en-US"/>
          </a:p>
        </p:txBody>
      </p:sp>
      <p:sp>
        <p:nvSpPr>
          <p:cNvPr id="165930" name="Text Box 19"/>
          <p:cNvSpPr txBox="1">
            <a:spLocks noChangeArrowheads="1"/>
          </p:cNvSpPr>
          <p:nvPr/>
        </p:nvSpPr>
        <p:spPr bwMode="auto">
          <a:xfrm>
            <a:off x="2667000" y="3519488"/>
            <a:ext cx="1441450" cy="366712"/>
          </a:xfrm>
          <a:prstGeom prst="rect">
            <a:avLst/>
          </a:prstGeom>
          <a:noFill/>
          <a:ln w="9525">
            <a:noFill/>
            <a:miter lim="800000"/>
            <a:headEnd/>
            <a:tailEnd/>
          </a:ln>
        </p:spPr>
        <p:txBody>
          <a:bodyPr wrap="none">
            <a:spAutoFit/>
          </a:bodyPr>
          <a:lstStyle/>
          <a:p>
            <a:pPr defTabSz="914400"/>
            <a:r>
              <a:rPr lang="de-DE"/>
              <a:t>Internal loop</a:t>
            </a:r>
            <a:endParaRPr lang="en-US"/>
          </a:p>
        </p:txBody>
      </p:sp>
      <p:graphicFrame>
        <p:nvGraphicFramePr>
          <p:cNvPr id="165907" name="Object 19"/>
          <p:cNvGraphicFramePr>
            <a:graphicFrameLocks noChangeAspect="1"/>
          </p:cNvGraphicFramePr>
          <p:nvPr/>
        </p:nvGraphicFramePr>
        <p:xfrm>
          <a:off x="4191000" y="3484563"/>
          <a:ext cx="2895600" cy="406400"/>
        </p:xfrm>
        <a:graphic>
          <a:graphicData uri="http://schemas.openxmlformats.org/presentationml/2006/ole">
            <p:oleObj spid="_x0000_s165907" name="Equation" r:id="rId14" imgW="1447560" imgH="203040" progId="Equation.3">
              <p:embed/>
            </p:oleObj>
          </a:graphicData>
        </a:graphic>
      </p:graphicFrame>
      <p:sp>
        <p:nvSpPr>
          <p:cNvPr id="165931" name="AutoShape 21"/>
          <p:cNvSpPr>
            <a:spLocks noChangeArrowheads="1"/>
          </p:cNvSpPr>
          <p:nvPr/>
        </p:nvSpPr>
        <p:spPr bwMode="auto">
          <a:xfrm>
            <a:off x="2438400" y="5410200"/>
            <a:ext cx="381000" cy="152400"/>
          </a:xfrm>
          <a:prstGeom prst="rightArrow">
            <a:avLst>
              <a:gd name="adj1" fmla="val 50000"/>
              <a:gd name="adj2" fmla="val 62500"/>
            </a:avLst>
          </a:prstGeom>
          <a:solidFill>
            <a:schemeClr val="bg1"/>
          </a:solidFill>
          <a:ln w="9525">
            <a:solidFill>
              <a:schemeClr val="tx1"/>
            </a:solidFill>
            <a:miter lim="800000"/>
            <a:headEnd/>
            <a:tailEnd/>
          </a:ln>
        </p:spPr>
        <p:txBody>
          <a:bodyPr wrap="none" anchor="ctr"/>
          <a:lstStyle/>
          <a:p>
            <a:endParaRPr lang="en-US"/>
          </a:p>
        </p:txBody>
      </p:sp>
      <p:sp>
        <p:nvSpPr>
          <p:cNvPr id="165932" name="Text Box 22"/>
          <p:cNvSpPr txBox="1">
            <a:spLocks noChangeArrowheads="1"/>
          </p:cNvSpPr>
          <p:nvPr/>
        </p:nvSpPr>
        <p:spPr bwMode="auto">
          <a:xfrm>
            <a:off x="4876800" y="5181600"/>
            <a:ext cx="396875" cy="488950"/>
          </a:xfrm>
          <a:prstGeom prst="rect">
            <a:avLst/>
          </a:prstGeom>
          <a:noFill/>
          <a:ln w="9525">
            <a:noFill/>
            <a:miter lim="800000"/>
            <a:headEnd/>
            <a:tailEnd/>
          </a:ln>
        </p:spPr>
        <p:txBody>
          <a:bodyPr>
            <a:spAutoFit/>
          </a:bodyPr>
          <a:lstStyle/>
          <a:p>
            <a:pPr defTabSz="914400"/>
            <a:r>
              <a:rPr lang="en-US" sz="2600">
                <a:latin typeface="Calibri" pitchFamily="34" charset="0"/>
                <a:cs typeface="Arial" charset="0"/>
              </a:rPr>
              <a:t>+</a:t>
            </a:r>
          </a:p>
        </p:txBody>
      </p:sp>
      <p:sp>
        <p:nvSpPr>
          <p:cNvPr id="165933" name="Text Box 23"/>
          <p:cNvSpPr txBox="1">
            <a:spLocks noChangeArrowheads="1"/>
          </p:cNvSpPr>
          <p:nvPr/>
        </p:nvSpPr>
        <p:spPr bwMode="auto">
          <a:xfrm>
            <a:off x="6765925" y="5181600"/>
            <a:ext cx="396875" cy="488950"/>
          </a:xfrm>
          <a:prstGeom prst="rect">
            <a:avLst/>
          </a:prstGeom>
          <a:noFill/>
          <a:ln w="9525">
            <a:noFill/>
            <a:miter lim="800000"/>
            <a:headEnd/>
            <a:tailEnd/>
          </a:ln>
        </p:spPr>
        <p:txBody>
          <a:bodyPr>
            <a:spAutoFit/>
          </a:bodyPr>
          <a:lstStyle/>
          <a:p>
            <a:pPr defTabSz="914400"/>
            <a:r>
              <a:rPr lang="en-US" sz="2600">
                <a:latin typeface="Calibri" pitchFamily="34" charset="0"/>
                <a:cs typeface="Arial" charset="0"/>
              </a:rPr>
              <a:t>+</a:t>
            </a:r>
          </a:p>
        </p:txBody>
      </p:sp>
      <p:sp>
        <p:nvSpPr>
          <p:cNvPr id="165934" name="Text Box 24"/>
          <p:cNvSpPr txBox="1">
            <a:spLocks noChangeArrowheads="1"/>
          </p:cNvSpPr>
          <p:nvPr/>
        </p:nvSpPr>
        <p:spPr bwMode="auto">
          <a:xfrm>
            <a:off x="7239000" y="5181600"/>
            <a:ext cx="330200" cy="457200"/>
          </a:xfrm>
          <a:prstGeom prst="rect">
            <a:avLst/>
          </a:prstGeom>
          <a:noFill/>
          <a:ln w="9525">
            <a:noFill/>
            <a:miter lim="800000"/>
            <a:headEnd/>
            <a:tailEnd/>
          </a:ln>
        </p:spPr>
        <p:txBody>
          <a:bodyPr wrap="none">
            <a:spAutoFit/>
          </a:bodyPr>
          <a:lstStyle/>
          <a:p>
            <a:pPr defTabSz="914400"/>
            <a:r>
              <a:rPr lang="de-DE" sz="2400">
                <a:latin typeface="Calibri" pitchFamily="34" charset="0"/>
              </a:rPr>
              <a:t>a</a:t>
            </a:r>
            <a:endParaRPr lang="en-US" sz="2400">
              <a:latin typeface="Calibri" pitchFamily="34" charset="0"/>
            </a:endParaRPr>
          </a:p>
        </p:txBody>
      </p:sp>
      <p:sp>
        <p:nvSpPr>
          <p:cNvPr id="165935" name="AutoShape 25"/>
          <p:cNvSpPr>
            <a:spLocks/>
          </p:cNvSpPr>
          <p:nvPr/>
        </p:nvSpPr>
        <p:spPr bwMode="auto">
          <a:xfrm>
            <a:off x="7772400" y="4686300"/>
            <a:ext cx="1219200" cy="952500"/>
          </a:xfrm>
          <a:prstGeom prst="borderCallout1">
            <a:avLst>
              <a:gd name="adj1" fmla="val 12000"/>
              <a:gd name="adj2" fmla="val -6250"/>
              <a:gd name="adj3" fmla="val 68000"/>
              <a:gd name="adj4" fmla="val -25000"/>
            </a:avLst>
          </a:prstGeom>
          <a:solidFill>
            <a:srgbClr val="FFFF99"/>
          </a:solidFill>
          <a:ln w="12700">
            <a:solidFill>
              <a:schemeClr val="tx1"/>
            </a:solidFill>
            <a:miter lim="800000"/>
            <a:headEnd/>
            <a:tailEnd/>
          </a:ln>
        </p:spPr>
        <p:txBody>
          <a:bodyPr/>
          <a:lstStyle/>
          <a:p>
            <a:pPr algn="ctr" defTabSz="914400"/>
            <a:r>
              <a:rPr lang="de-DE">
                <a:latin typeface="Calibri" pitchFamily="34" charset="0"/>
              </a:rPr>
              <a:t>Penalty for forming a multiloop</a:t>
            </a:r>
            <a:endParaRPr lang="en-US">
              <a:latin typeface="Calibri" pitchFamily="34" charset="0"/>
            </a:endParaRPr>
          </a:p>
        </p:txBody>
      </p:sp>
      <p:graphicFrame>
        <p:nvGraphicFramePr>
          <p:cNvPr id="165913" name="Object 25"/>
          <p:cNvGraphicFramePr>
            <a:graphicFrameLocks noChangeAspect="1"/>
          </p:cNvGraphicFramePr>
          <p:nvPr/>
        </p:nvGraphicFramePr>
        <p:xfrm>
          <a:off x="3962400" y="6248400"/>
          <a:ext cx="990600" cy="482600"/>
        </p:xfrm>
        <a:graphic>
          <a:graphicData uri="http://schemas.openxmlformats.org/presentationml/2006/ole">
            <p:oleObj spid="_x0000_s165913" name="Equation" r:id="rId15" imgW="495000" imgH="241200" progId="Equation.3">
              <p:embed/>
            </p:oleObj>
          </a:graphicData>
        </a:graphic>
      </p:graphicFrame>
      <p:sp>
        <p:nvSpPr>
          <p:cNvPr id="165936" name="Text Box 27"/>
          <p:cNvSpPr txBox="1">
            <a:spLocks noChangeArrowheads="1"/>
          </p:cNvSpPr>
          <p:nvPr/>
        </p:nvSpPr>
        <p:spPr bwMode="auto">
          <a:xfrm>
            <a:off x="5089525" y="6140450"/>
            <a:ext cx="396875" cy="488950"/>
          </a:xfrm>
          <a:prstGeom prst="rect">
            <a:avLst/>
          </a:prstGeom>
          <a:noFill/>
          <a:ln w="9525">
            <a:noFill/>
            <a:miter lim="800000"/>
            <a:headEnd/>
            <a:tailEnd/>
          </a:ln>
        </p:spPr>
        <p:txBody>
          <a:bodyPr>
            <a:spAutoFit/>
          </a:bodyPr>
          <a:lstStyle/>
          <a:p>
            <a:pPr defTabSz="914400"/>
            <a:r>
              <a:rPr lang="en-US" sz="2600">
                <a:latin typeface="Calibri" pitchFamily="34" charset="0"/>
                <a:cs typeface="Arial" charset="0"/>
              </a:rPr>
              <a:t>+</a:t>
            </a:r>
          </a:p>
        </p:txBody>
      </p:sp>
      <p:graphicFrame>
        <p:nvGraphicFramePr>
          <p:cNvPr id="165915" name="Object 27"/>
          <p:cNvGraphicFramePr>
            <a:graphicFrameLocks noChangeAspect="1"/>
          </p:cNvGraphicFramePr>
          <p:nvPr/>
        </p:nvGraphicFramePr>
        <p:xfrm>
          <a:off x="5461000" y="6248400"/>
          <a:ext cx="1193800" cy="482600"/>
        </p:xfrm>
        <a:graphic>
          <a:graphicData uri="http://schemas.openxmlformats.org/presentationml/2006/ole">
            <p:oleObj spid="_x0000_s165915" name="Equation" r:id="rId16" imgW="596880" imgH="241200" progId="Equation.3">
              <p:embed/>
            </p:oleObj>
          </a:graphicData>
        </a:graphic>
      </p:graphicFrame>
      <p:sp>
        <p:nvSpPr>
          <p:cNvPr id="165937" name="Text Box 29"/>
          <p:cNvSpPr txBox="1">
            <a:spLocks noChangeArrowheads="1"/>
          </p:cNvSpPr>
          <p:nvPr/>
        </p:nvSpPr>
        <p:spPr bwMode="auto">
          <a:xfrm>
            <a:off x="6781800" y="6140450"/>
            <a:ext cx="396875" cy="488950"/>
          </a:xfrm>
          <a:prstGeom prst="rect">
            <a:avLst/>
          </a:prstGeom>
          <a:noFill/>
          <a:ln w="9525">
            <a:noFill/>
            <a:miter lim="800000"/>
            <a:headEnd/>
            <a:tailEnd/>
          </a:ln>
        </p:spPr>
        <p:txBody>
          <a:bodyPr>
            <a:spAutoFit/>
          </a:bodyPr>
          <a:lstStyle/>
          <a:p>
            <a:pPr defTabSz="914400"/>
            <a:r>
              <a:rPr lang="en-US" sz="2600">
                <a:latin typeface="Calibri" pitchFamily="34" charset="0"/>
                <a:cs typeface="Arial" charset="0"/>
              </a:rPr>
              <a:t>+</a:t>
            </a:r>
          </a:p>
        </p:txBody>
      </p:sp>
      <p:sp>
        <p:nvSpPr>
          <p:cNvPr id="165938" name="Text Box 30"/>
          <p:cNvSpPr txBox="1">
            <a:spLocks noChangeArrowheads="1"/>
          </p:cNvSpPr>
          <p:nvPr/>
        </p:nvSpPr>
        <p:spPr bwMode="auto">
          <a:xfrm>
            <a:off x="7239000" y="6096000"/>
            <a:ext cx="330200" cy="457200"/>
          </a:xfrm>
          <a:prstGeom prst="rect">
            <a:avLst/>
          </a:prstGeom>
          <a:noFill/>
          <a:ln w="9525">
            <a:noFill/>
            <a:miter lim="800000"/>
            <a:headEnd/>
            <a:tailEnd/>
          </a:ln>
        </p:spPr>
        <p:txBody>
          <a:bodyPr wrap="none">
            <a:spAutoFit/>
          </a:bodyPr>
          <a:lstStyle/>
          <a:p>
            <a:pPr defTabSz="914400"/>
            <a:r>
              <a:rPr lang="de-DE" sz="2400">
                <a:latin typeface="Calibri" pitchFamily="34" charset="0"/>
              </a:rPr>
              <a:t>a</a:t>
            </a:r>
            <a:endParaRPr lang="en-US" sz="2400">
              <a:latin typeface="Calibri" pitchFamily="34" charset="0"/>
            </a:endParaRPr>
          </a:p>
        </p:txBody>
      </p:sp>
      <p:sp>
        <p:nvSpPr>
          <p:cNvPr id="165939" name="Text Box 31"/>
          <p:cNvSpPr txBox="1">
            <a:spLocks noChangeArrowheads="1"/>
          </p:cNvSpPr>
          <p:nvPr/>
        </p:nvSpPr>
        <p:spPr bwMode="auto">
          <a:xfrm>
            <a:off x="6765925" y="1255713"/>
            <a:ext cx="930275" cy="376237"/>
          </a:xfrm>
          <a:prstGeom prst="rect">
            <a:avLst/>
          </a:prstGeom>
          <a:noFill/>
          <a:ln w="9525">
            <a:solidFill>
              <a:srgbClr val="FF0000"/>
            </a:solidFill>
            <a:miter lim="800000"/>
            <a:headEnd/>
            <a:tailEnd/>
          </a:ln>
        </p:spPr>
        <p:txBody>
          <a:bodyPr wrap="none">
            <a:spAutoFit/>
          </a:bodyPr>
          <a:lstStyle/>
          <a:p>
            <a:pPr defTabSz="914400"/>
            <a:r>
              <a:rPr lang="de-DE" b="1">
                <a:solidFill>
                  <a:srgbClr val="FF0000"/>
                </a:solidFill>
              </a:rPr>
              <a:t>Case 1</a:t>
            </a:r>
            <a:endParaRPr lang="en-US" b="1">
              <a:solidFill>
                <a:srgbClr val="FF0000"/>
              </a:solidFill>
            </a:endParaRPr>
          </a:p>
        </p:txBody>
      </p:sp>
      <p:sp>
        <p:nvSpPr>
          <p:cNvPr id="165940" name="Text Box 32"/>
          <p:cNvSpPr txBox="1">
            <a:spLocks noChangeArrowheads="1"/>
          </p:cNvSpPr>
          <p:nvPr/>
        </p:nvSpPr>
        <p:spPr bwMode="auto">
          <a:xfrm>
            <a:off x="7918450" y="2757488"/>
            <a:ext cx="930275" cy="376237"/>
          </a:xfrm>
          <a:prstGeom prst="rect">
            <a:avLst/>
          </a:prstGeom>
          <a:noFill/>
          <a:ln w="9525">
            <a:solidFill>
              <a:srgbClr val="009900"/>
            </a:solidFill>
            <a:miter lim="800000"/>
            <a:headEnd/>
            <a:tailEnd/>
          </a:ln>
        </p:spPr>
        <p:txBody>
          <a:bodyPr wrap="none">
            <a:spAutoFit/>
          </a:bodyPr>
          <a:lstStyle/>
          <a:p>
            <a:pPr defTabSz="914400"/>
            <a:r>
              <a:rPr lang="de-DE" b="1">
                <a:solidFill>
                  <a:srgbClr val="009900"/>
                </a:solidFill>
              </a:rPr>
              <a:t>Case 2</a:t>
            </a:r>
            <a:endParaRPr lang="en-US" b="1">
              <a:solidFill>
                <a:srgbClr val="009900"/>
              </a:solidFill>
            </a:endParaRPr>
          </a:p>
        </p:txBody>
      </p:sp>
      <p:sp>
        <p:nvSpPr>
          <p:cNvPr id="165941" name="Text Box 33"/>
          <p:cNvSpPr txBox="1">
            <a:spLocks noChangeArrowheads="1"/>
          </p:cNvSpPr>
          <p:nvPr/>
        </p:nvSpPr>
        <p:spPr bwMode="auto">
          <a:xfrm>
            <a:off x="7924800" y="6019800"/>
            <a:ext cx="930275" cy="376238"/>
          </a:xfrm>
          <a:prstGeom prst="rect">
            <a:avLst/>
          </a:prstGeom>
          <a:noFill/>
          <a:ln w="9525">
            <a:solidFill>
              <a:schemeClr val="accent1"/>
            </a:solidFill>
            <a:miter lim="800000"/>
            <a:headEnd/>
            <a:tailEnd/>
          </a:ln>
        </p:spPr>
        <p:txBody>
          <a:bodyPr wrap="none">
            <a:spAutoFit/>
          </a:bodyPr>
          <a:lstStyle/>
          <a:p>
            <a:pPr defTabSz="914400"/>
            <a:r>
              <a:rPr lang="de-DE" b="1">
                <a:solidFill>
                  <a:schemeClr val="accent1"/>
                </a:solidFill>
              </a:rPr>
              <a:t>Case 3</a:t>
            </a:r>
            <a:endParaRPr lang="en-US" b="1">
              <a:solidFill>
                <a:schemeClr val="accent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7" name="Rectangle 3"/>
          <p:cNvSpPr>
            <a:spLocks noGrp="1"/>
          </p:cNvSpPr>
          <p:nvPr>
            <p:ph type="body" idx="4294967295"/>
          </p:nvPr>
        </p:nvSpPr>
        <p:spPr>
          <a:xfrm>
            <a:off x="457200" y="1600200"/>
            <a:ext cx="8229600" cy="1219200"/>
          </a:xfrm>
        </p:spPr>
        <p:txBody>
          <a:bodyPr/>
          <a:lstStyle/>
          <a:p>
            <a:pPr eaLnBrk="1" hangingPunct="1"/>
            <a:r>
              <a:rPr lang="de-DE" smtClean="0"/>
              <a:t>Summarizing V(i,j) is the minimum free energy that can be obtained in three ways:</a:t>
            </a:r>
            <a:endParaRPr lang="en-US" smtClean="0"/>
          </a:p>
        </p:txBody>
      </p:sp>
      <p:sp>
        <p:nvSpPr>
          <p:cNvPr id="166918" name="Rectangle 5"/>
          <p:cNvSpPr>
            <a:spLocks noGrp="1"/>
          </p:cNvSpPr>
          <p:nvPr>
            <p:ph type="title" idx="4294967295"/>
          </p:nvPr>
        </p:nvSpPr>
        <p:spPr>
          <a:xfrm>
            <a:off x="381000" y="152400"/>
            <a:ext cx="8458200" cy="838200"/>
          </a:xfrm>
        </p:spPr>
        <p:txBody>
          <a:bodyPr/>
          <a:lstStyle/>
          <a:p>
            <a:pPr eaLnBrk="1" hangingPunct="1"/>
            <a:r>
              <a:rPr lang="de-DE" sz="4000" smtClean="0"/>
              <a:t>Zuker: loop decomposition, compute V(i,j)</a:t>
            </a:r>
            <a:endParaRPr lang="en-US" sz="4000" baseline="-25000" smtClean="0"/>
          </a:p>
        </p:txBody>
      </p:sp>
      <p:graphicFrame>
        <p:nvGraphicFramePr>
          <p:cNvPr id="166916" name="Object 4"/>
          <p:cNvGraphicFramePr>
            <a:graphicFrameLocks noChangeAspect="1"/>
          </p:cNvGraphicFramePr>
          <p:nvPr/>
        </p:nvGraphicFramePr>
        <p:xfrm>
          <a:off x="990600" y="3657600"/>
          <a:ext cx="5334000" cy="1674813"/>
        </p:xfrm>
        <a:graphic>
          <a:graphicData uri="http://schemas.openxmlformats.org/presentationml/2006/ole">
            <p:oleObj spid="_x0000_s166916" name="Equation" r:id="rId3" imgW="2628720" imgH="825480" progId="Equation.3">
              <p:embed/>
            </p:oleObj>
          </a:graphicData>
        </a:graphic>
      </p:graphicFrame>
      <p:sp>
        <p:nvSpPr>
          <p:cNvPr id="166919" name="Text Box 10"/>
          <p:cNvSpPr txBox="1">
            <a:spLocks noChangeArrowheads="1"/>
          </p:cNvSpPr>
          <p:nvPr/>
        </p:nvSpPr>
        <p:spPr bwMode="auto">
          <a:xfrm>
            <a:off x="1203325" y="3022600"/>
            <a:ext cx="2941638" cy="457200"/>
          </a:xfrm>
          <a:prstGeom prst="rect">
            <a:avLst/>
          </a:prstGeom>
          <a:noFill/>
          <a:ln w="9525">
            <a:noFill/>
            <a:miter lim="800000"/>
            <a:headEnd/>
            <a:tailEnd/>
          </a:ln>
        </p:spPr>
        <p:txBody>
          <a:bodyPr wrap="none">
            <a:spAutoFit/>
          </a:bodyPr>
          <a:lstStyle/>
          <a:p>
            <a:pPr defTabSz="914400"/>
            <a:r>
              <a:rPr lang="de-DE" sz="2400">
                <a:latin typeface="Calibri" pitchFamily="34" charset="0"/>
              </a:rPr>
              <a:t>V(i,j) = min { </a:t>
            </a:r>
            <a:r>
              <a:rPr lang="de-DE" sz="2400" b="1">
                <a:solidFill>
                  <a:srgbClr val="FF0000"/>
                </a:solidFill>
                <a:latin typeface="Calibri" pitchFamily="34" charset="0"/>
              </a:rPr>
              <a:t>E</a:t>
            </a:r>
            <a:r>
              <a:rPr lang="de-DE" sz="2400" b="1" baseline="-25000">
                <a:solidFill>
                  <a:srgbClr val="FF0000"/>
                </a:solidFill>
                <a:latin typeface="Calibri" pitchFamily="34" charset="0"/>
              </a:rPr>
              <a:t>1</a:t>
            </a:r>
            <a:r>
              <a:rPr lang="de-DE" sz="2400">
                <a:latin typeface="Calibri" pitchFamily="34" charset="0"/>
              </a:rPr>
              <a:t>, </a:t>
            </a:r>
            <a:r>
              <a:rPr lang="de-DE" sz="2400" b="1">
                <a:solidFill>
                  <a:srgbClr val="009900"/>
                </a:solidFill>
                <a:latin typeface="Calibri" pitchFamily="34" charset="0"/>
              </a:rPr>
              <a:t>E</a:t>
            </a:r>
            <a:r>
              <a:rPr lang="de-DE" sz="2400" b="1" baseline="-25000">
                <a:solidFill>
                  <a:srgbClr val="009900"/>
                </a:solidFill>
                <a:latin typeface="Calibri" pitchFamily="34" charset="0"/>
              </a:rPr>
              <a:t>2</a:t>
            </a:r>
            <a:r>
              <a:rPr lang="de-DE" sz="2400">
                <a:latin typeface="Calibri" pitchFamily="34" charset="0"/>
              </a:rPr>
              <a:t>, </a:t>
            </a:r>
            <a:r>
              <a:rPr lang="de-DE" sz="2400" b="1">
                <a:solidFill>
                  <a:schemeClr val="accent1"/>
                </a:solidFill>
                <a:latin typeface="Calibri" pitchFamily="34" charset="0"/>
              </a:rPr>
              <a:t>E</a:t>
            </a:r>
            <a:r>
              <a:rPr lang="de-DE" sz="2400" b="1" baseline="-25000">
                <a:solidFill>
                  <a:schemeClr val="accent1"/>
                </a:solidFill>
                <a:latin typeface="Calibri" pitchFamily="34" charset="0"/>
              </a:rPr>
              <a:t>3</a:t>
            </a:r>
            <a:r>
              <a:rPr lang="de-DE" sz="2400" baseline="-25000">
                <a:solidFill>
                  <a:schemeClr val="accent1"/>
                </a:solidFill>
                <a:latin typeface="Calibri" pitchFamily="34" charset="0"/>
              </a:rPr>
              <a:t> </a:t>
            </a:r>
            <a:r>
              <a:rPr lang="de-DE" sz="2400">
                <a:latin typeface="Calibri" pitchFamily="34" charset="0"/>
              </a:rPr>
              <a:t>}</a:t>
            </a:r>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55" name="Rectangle 2"/>
          <p:cNvSpPr>
            <a:spLocks noGrp="1"/>
          </p:cNvSpPr>
          <p:nvPr>
            <p:ph type="title" idx="4294967295"/>
          </p:nvPr>
        </p:nvSpPr>
        <p:spPr>
          <a:xfrm>
            <a:off x="457200" y="76200"/>
            <a:ext cx="8229600" cy="1143000"/>
          </a:xfrm>
        </p:spPr>
        <p:txBody>
          <a:bodyPr/>
          <a:lstStyle/>
          <a:p>
            <a:pPr eaLnBrk="1" hangingPunct="1"/>
            <a:r>
              <a:rPr lang="de-DE" sz="4000" smtClean="0"/>
              <a:t>Zuker: multiloop handling, compute MW(i,j)</a:t>
            </a:r>
            <a:endParaRPr lang="en-US" sz="4000" smtClean="0"/>
          </a:p>
        </p:txBody>
      </p:sp>
      <p:pic>
        <p:nvPicPr>
          <p:cNvPr id="167956" name="Picture 4"/>
          <p:cNvPicPr>
            <a:picLocks noChangeAspect="1" noChangeArrowheads="1"/>
          </p:cNvPicPr>
          <p:nvPr/>
        </p:nvPicPr>
        <p:blipFill>
          <a:blip r:embed="rId4"/>
          <a:srcRect/>
          <a:stretch>
            <a:fillRect/>
          </a:stretch>
        </p:blipFill>
        <p:spPr bwMode="auto">
          <a:xfrm>
            <a:off x="762000" y="1371600"/>
            <a:ext cx="1981200" cy="1912938"/>
          </a:xfrm>
          <a:prstGeom prst="rect">
            <a:avLst/>
          </a:prstGeom>
          <a:noFill/>
          <a:ln w="9525">
            <a:noFill/>
            <a:miter lim="800000"/>
            <a:headEnd/>
            <a:tailEnd/>
          </a:ln>
        </p:spPr>
      </p:pic>
      <p:pic>
        <p:nvPicPr>
          <p:cNvPr id="167957" name="Picture 7"/>
          <p:cNvPicPr>
            <a:picLocks noChangeAspect="1" noChangeArrowheads="1"/>
          </p:cNvPicPr>
          <p:nvPr/>
        </p:nvPicPr>
        <p:blipFill>
          <a:blip r:embed="rId5"/>
          <a:srcRect/>
          <a:stretch>
            <a:fillRect/>
          </a:stretch>
        </p:blipFill>
        <p:spPr bwMode="auto">
          <a:xfrm>
            <a:off x="3429000" y="1600200"/>
            <a:ext cx="1527175" cy="1511300"/>
          </a:xfrm>
          <a:prstGeom prst="rect">
            <a:avLst/>
          </a:prstGeom>
          <a:noFill/>
          <a:ln w="9525">
            <a:noFill/>
            <a:miter lim="800000"/>
            <a:headEnd/>
            <a:tailEnd/>
          </a:ln>
        </p:spPr>
      </p:pic>
      <p:pic>
        <p:nvPicPr>
          <p:cNvPr id="167958" name="Picture 8"/>
          <p:cNvPicPr>
            <a:picLocks noChangeAspect="1" noChangeArrowheads="1"/>
          </p:cNvPicPr>
          <p:nvPr/>
        </p:nvPicPr>
        <p:blipFill>
          <a:blip r:embed="rId6"/>
          <a:srcRect/>
          <a:stretch>
            <a:fillRect/>
          </a:stretch>
        </p:blipFill>
        <p:spPr bwMode="auto">
          <a:xfrm>
            <a:off x="5638800" y="1524000"/>
            <a:ext cx="1400175" cy="1671638"/>
          </a:xfrm>
          <a:prstGeom prst="rect">
            <a:avLst/>
          </a:prstGeom>
          <a:noFill/>
          <a:ln w="9525">
            <a:noFill/>
            <a:miter lim="800000"/>
            <a:headEnd/>
            <a:tailEnd/>
          </a:ln>
        </p:spPr>
      </p:pic>
      <p:pic>
        <p:nvPicPr>
          <p:cNvPr id="167959" name="Picture 9"/>
          <p:cNvPicPr>
            <a:picLocks noChangeAspect="1" noChangeArrowheads="1"/>
          </p:cNvPicPr>
          <p:nvPr/>
        </p:nvPicPr>
        <p:blipFill>
          <a:blip r:embed="rId7"/>
          <a:srcRect/>
          <a:stretch>
            <a:fillRect/>
          </a:stretch>
        </p:blipFill>
        <p:spPr bwMode="auto">
          <a:xfrm>
            <a:off x="838200" y="3048000"/>
            <a:ext cx="1639888" cy="1752600"/>
          </a:xfrm>
          <a:prstGeom prst="rect">
            <a:avLst/>
          </a:prstGeom>
          <a:noFill/>
          <a:ln w="9525">
            <a:noFill/>
            <a:miter lim="800000"/>
            <a:headEnd/>
            <a:tailEnd/>
          </a:ln>
        </p:spPr>
      </p:pic>
      <p:pic>
        <p:nvPicPr>
          <p:cNvPr id="167960" name="Picture 10"/>
          <p:cNvPicPr>
            <a:picLocks noChangeAspect="1" noChangeArrowheads="1"/>
          </p:cNvPicPr>
          <p:nvPr/>
        </p:nvPicPr>
        <p:blipFill>
          <a:blip r:embed="rId8"/>
          <a:srcRect/>
          <a:stretch>
            <a:fillRect/>
          </a:stretch>
        </p:blipFill>
        <p:spPr bwMode="auto">
          <a:xfrm>
            <a:off x="3733800" y="3124200"/>
            <a:ext cx="1592263" cy="1511300"/>
          </a:xfrm>
          <a:prstGeom prst="rect">
            <a:avLst/>
          </a:prstGeom>
          <a:noFill/>
          <a:ln w="9525">
            <a:noFill/>
            <a:miter lim="800000"/>
            <a:headEnd/>
            <a:tailEnd/>
          </a:ln>
        </p:spPr>
      </p:pic>
      <p:pic>
        <p:nvPicPr>
          <p:cNvPr id="167961" name="Picture 11"/>
          <p:cNvPicPr>
            <a:picLocks noChangeAspect="1" noChangeArrowheads="1"/>
          </p:cNvPicPr>
          <p:nvPr/>
        </p:nvPicPr>
        <p:blipFill>
          <a:blip r:embed="rId9"/>
          <a:srcRect/>
          <a:stretch>
            <a:fillRect/>
          </a:stretch>
        </p:blipFill>
        <p:spPr bwMode="auto">
          <a:xfrm>
            <a:off x="1219200" y="5108575"/>
            <a:ext cx="823913" cy="911225"/>
          </a:xfrm>
          <a:prstGeom prst="rect">
            <a:avLst/>
          </a:prstGeom>
          <a:noFill/>
          <a:ln w="9525">
            <a:noFill/>
            <a:miter lim="800000"/>
            <a:headEnd/>
            <a:tailEnd/>
          </a:ln>
        </p:spPr>
      </p:pic>
      <p:sp>
        <p:nvSpPr>
          <p:cNvPr id="167962" name="Text Box 13"/>
          <p:cNvSpPr txBox="1">
            <a:spLocks noChangeArrowheads="1"/>
          </p:cNvSpPr>
          <p:nvPr/>
        </p:nvSpPr>
        <p:spPr bwMode="auto">
          <a:xfrm>
            <a:off x="5029200" y="2133600"/>
            <a:ext cx="396875" cy="488950"/>
          </a:xfrm>
          <a:prstGeom prst="rect">
            <a:avLst/>
          </a:prstGeom>
          <a:noFill/>
          <a:ln w="9525">
            <a:noFill/>
            <a:miter lim="800000"/>
            <a:headEnd/>
            <a:tailEnd/>
          </a:ln>
        </p:spPr>
        <p:txBody>
          <a:bodyPr>
            <a:spAutoFit/>
          </a:bodyPr>
          <a:lstStyle/>
          <a:p>
            <a:pPr defTabSz="914400"/>
            <a:r>
              <a:rPr lang="en-US" sz="2600">
                <a:latin typeface="Calibri" pitchFamily="34" charset="0"/>
                <a:cs typeface="Arial" charset="0"/>
              </a:rPr>
              <a:t>+</a:t>
            </a:r>
          </a:p>
        </p:txBody>
      </p:sp>
      <p:sp>
        <p:nvSpPr>
          <p:cNvPr id="167963" name="AutoShape 14"/>
          <p:cNvSpPr>
            <a:spLocks noChangeArrowheads="1"/>
          </p:cNvSpPr>
          <p:nvPr/>
        </p:nvSpPr>
        <p:spPr bwMode="auto">
          <a:xfrm>
            <a:off x="2971800" y="2209800"/>
            <a:ext cx="381000" cy="152400"/>
          </a:xfrm>
          <a:prstGeom prst="rightArrow">
            <a:avLst>
              <a:gd name="adj1" fmla="val 50000"/>
              <a:gd name="adj2" fmla="val 62500"/>
            </a:avLst>
          </a:prstGeom>
          <a:solidFill>
            <a:schemeClr val="bg1"/>
          </a:solidFill>
          <a:ln w="9525">
            <a:solidFill>
              <a:schemeClr val="tx1"/>
            </a:solidFill>
            <a:miter lim="800000"/>
            <a:headEnd/>
            <a:tailEnd/>
          </a:ln>
        </p:spPr>
        <p:txBody>
          <a:bodyPr wrap="none" anchor="ctr"/>
          <a:lstStyle/>
          <a:p>
            <a:endParaRPr lang="en-US"/>
          </a:p>
        </p:txBody>
      </p:sp>
      <p:sp>
        <p:nvSpPr>
          <p:cNvPr id="167964" name="Text Box 15"/>
          <p:cNvSpPr txBox="1">
            <a:spLocks noChangeArrowheads="1"/>
          </p:cNvSpPr>
          <p:nvPr/>
        </p:nvSpPr>
        <p:spPr bwMode="auto">
          <a:xfrm>
            <a:off x="6553200" y="1219200"/>
            <a:ext cx="2438400" cy="915988"/>
          </a:xfrm>
          <a:prstGeom prst="rect">
            <a:avLst/>
          </a:prstGeom>
          <a:noFill/>
          <a:ln w="9525">
            <a:noFill/>
            <a:miter lim="800000"/>
            <a:headEnd/>
            <a:tailEnd/>
          </a:ln>
        </p:spPr>
        <p:txBody>
          <a:bodyPr>
            <a:spAutoFit/>
          </a:bodyPr>
          <a:lstStyle/>
          <a:p>
            <a:pPr defTabSz="914400"/>
            <a:r>
              <a:rPr lang="de-DE">
                <a:latin typeface="Calibri" pitchFamily="34" charset="0"/>
              </a:rPr>
              <a:t>No basepairing</a:t>
            </a:r>
          </a:p>
          <a:p>
            <a:pPr defTabSz="914400"/>
            <a:r>
              <a:rPr lang="de-DE">
                <a:latin typeface="Calibri" pitchFamily="34" charset="0"/>
              </a:rPr>
              <a:t>between i and j. Keep</a:t>
            </a:r>
          </a:p>
          <a:p>
            <a:pPr defTabSz="914400"/>
            <a:r>
              <a:rPr lang="de-DE">
                <a:latin typeface="Calibri" pitchFamily="34" charset="0"/>
              </a:rPr>
              <a:t>decomposing the loop</a:t>
            </a:r>
            <a:endParaRPr lang="en-US">
              <a:latin typeface="Calibri" pitchFamily="34" charset="0"/>
            </a:endParaRPr>
          </a:p>
        </p:txBody>
      </p:sp>
      <p:sp>
        <p:nvSpPr>
          <p:cNvPr id="167965" name="AutoShape 16"/>
          <p:cNvSpPr>
            <a:spLocks noChangeArrowheads="1"/>
          </p:cNvSpPr>
          <p:nvPr/>
        </p:nvSpPr>
        <p:spPr bwMode="auto">
          <a:xfrm>
            <a:off x="2895600" y="3733800"/>
            <a:ext cx="381000" cy="152400"/>
          </a:xfrm>
          <a:prstGeom prst="rightArrow">
            <a:avLst>
              <a:gd name="adj1" fmla="val 50000"/>
              <a:gd name="adj2" fmla="val 62500"/>
            </a:avLst>
          </a:prstGeom>
          <a:solidFill>
            <a:schemeClr val="bg1"/>
          </a:solidFill>
          <a:ln w="9525">
            <a:solidFill>
              <a:schemeClr val="tx1"/>
            </a:solidFill>
            <a:miter lim="800000"/>
            <a:headEnd/>
            <a:tailEnd/>
          </a:ln>
        </p:spPr>
        <p:txBody>
          <a:bodyPr wrap="none" anchor="ctr"/>
          <a:lstStyle/>
          <a:p>
            <a:endParaRPr lang="en-US"/>
          </a:p>
        </p:txBody>
      </p:sp>
      <p:sp>
        <p:nvSpPr>
          <p:cNvPr id="167966" name="Text Box 17"/>
          <p:cNvSpPr txBox="1">
            <a:spLocks noChangeArrowheads="1"/>
          </p:cNvSpPr>
          <p:nvPr/>
        </p:nvSpPr>
        <p:spPr bwMode="auto">
          <a:xfrm>
            <a:off x="5318125" y="3549650"/>
            <a:ext cx="396875" cy="488950"/>
          </a:xfrm>
          <a:prstGeom prst="rect">
            <a:avLst/>
          </a:prstGeom>
          <a:noFill/>
          <a:ln w="9525">
            <a:noFill/>
            <a:miter lim="800000"/>
            <a:headEnd/>
            <a:tailEnd/>
          </a:ln>
        </p:spPr>
        <p:txBody>
          <a:bodyPr>
            <a:spAutoFit/>
          </a:bodyPr>
          <a:lstStyle/>
          <a:p>
            <a:pPr defTabSz="914400"/>
            <a:r>
              <a:rPr lang="en-US" sz="2600">
                <a:latin typeface="Calibri" pitchFamily="34" charset="0"/>
                <a:cs typeface="Arial" charset="0"/>
              </a:rPr>
              <a:t>+</a:t>
            </a:r>
          </a:p>
        </p:txBody>
      </p:sp>
      <p:sp>
        <p:nvSpPr>
          <p:cNvPr id="167967" name="Text Box 18"/>
          <p:cNvSpPr txBox="1">
            <a:spLocks noChangeArrowheads="1"/>
          </p:cNvSpPr>
          <p:nvPr/>
        </p:nvSpPr>
        <p:spPr bwMode="auto">
          <a:xfrm>
            <a:off x="6080125" y="3549650"/>
            <a:ext cx="396875" cy="488950"/>
          </a:xfrm>
          <a:prstGeom prst="rect">
            <a:avLst/>
          </a:prstGeom>
          <a:noFill/>
          <a:ln w="9525">
            <a:noFill/>
            <a:miter lim="800000"/>
            <a:headEnd/>
            <a:tailEnd/>
          </a:ln>
        </p:spPr>
        <p:txBody>
          <a:bodyPr>
            <a:spAutoFit/>
          </a:bodyPr>
          <a:lstStyle/>
          <a:p>
            <a:pPr defTabSz="914400"/>
            <a:r>
              <a:rPr lang="de-DE" sz="2600">
                <a:latin typeface="Calibri" pitchFamily="34" charset="0"/>
                <a:cs typeface="Arial" charset="0"/>
              </a:rPr>
              <a:t>c</a:t>
            </a:r>
            <a:endParaRPr lang="en-US" sz="2600">
              <a:latin typeface="Calibri" pitchFamily="34" charset="0"/>
              <a:cs typeface="Arial" charset="0"/>
            </a:endParaRPr>
          </a:p>
        </p:txBody>
      </p:sp>
      <p:sp>
        <p:nvSpPr>
          <p:cNvPr id="167968" name="Text Box 19"/>
          <p:cNvSpPr txBox="1">
            <a:spLocks noChangeArrowheads="1"/>
          </p:cNvSpPr>
          <p:nvPr/>
        </p:nvSpPr>
        <p:spPr bwMode="auto">
          <a:xfrm>
            <a:off x="6553200" y="3351213"/>
            <a:ext cx="2438400" cy="641350"/>
          </a:xfrm>
          <a:prstGeom prst="rect">
            <a:avLst/>
          </a:prstGeom>
          <a:noFill/>
          <a:ln w="9525">
            <a:noFill/>
            <a:miter lim="800000"/>
            <a:headEnd/>
            <a:tailEnd/>
          </a:ln>
        </p:spPr>
        <p:txBody>
          <a:bodyPr>
            <a:spAutoFit/>
          </a:bodyPr>
          <a:lstStyle/>
          <a:p>
            <a:pPr defTabSz="914400"/>
            <a:r>
              <a:rPr lang="de-DE">
                <a:latin typeface="Calibri" pitchFamily="34" charset="0"/>
              </a:rPr>
              <a:t>One dangling end (i.e. unpaired nucleotides) </a:t>
            </a:r>
            <a:endParaRPr lang="en-US">
              <a:latin typeface="Calibri" pitchFamily="34" charset="0"/>
            </a:endParaRPr>
          </a:p>
        </p:txBody>
      </p:sp>
      <p:sp>
        <p:nvSpPr>
          <p:cNvPr id="167969" name="AutoShape 20"/>
          <p:cNvSpPr>
            <a:spLocks/>
          </p:cNvSpPr>
          <p:nvPr/>
        </p:nvSpPr>
        <p:spPr bwMode="auto">
          <a:xfrm>
            <a:off x="6858000" y="4114800"/>
            <a:ext cx="2133600" cy="609600"/>
          </a:xfrm>
          <a:prstGeom prst="borderCallout1">
            <a:avLst>
              <a:gd name="adj1" fmla="val 18750"/>
              <a:gd name="adj2" fmla="val -3569"/>
              <a:gd name="adj3" fmla="val -44009"/>
              <a:gd name="adj4" fmla="val -20463"/>
            </a:avLst>
          </a:prstGeom>
          <a:solidFill>
            <a:srgbClr val="FFFF99"/>
          </a:solidFill>
          <a:ln w="12700">
            <a:solidFill>
              <a:schemeClr val="tx1"/>
            </a:solidFill>
            <a:miter lim="800000"/>
            <a:headEnd/>
            <a:tailEnd/>
          </a:ln>
        </p:spPr>
        <p:txBody>
          <a:bodyPr/>
          <a:lstStyle/>
          <a:p>
            <a:pPr algn="ctr" defTabSz="914400"/>
            <a:r>
              <a:rPr lang="de-DE">
                <a:latin typeface="Calibri" pitchFamily="34" charset="0"/>
              </a:rPr>
              <a:t>Penalty for unpaired nucleotides</a:t>
            </a:r>
            <a:endParaRPr lang="en-US">
              <a:latin typeface="Calibri" pitchFamily="34" charset="0"/>
            </a:endParaRPr>
          </a:p>
        </p:txBody>
      </p:sp>
      <p:sp>
        <p:nvSpPr>
          <p:cNvPr id="167970" name="AutoShape 21"/>
          <p:cNvSpPr>
            <a:spLocks noChangeArrowheads="1"/>
          </p:cNvSpPr>
          <p:nvPr/>
        </p:nvSpPr>
        <p:spPr bwMode="auto">
          <a:xfrm>
            <a:off x="2819400" y="5410200"/>
            <a:ext cx="381000" cy="152400"/>
          </a:xfrm>
          <a:prstGeom prst="rightArrow">
            <a:avLst>
              <a:gd name="adj1" fmla="val 50000"/>
              <a:gd name="adj2" fmla="val 62500"/>
            </a:avLst>
          </a:prstGeom>
          <a:solidFill>
            <a:schemeClr val="bg1"/>
          </a:solidFill>
          <a:ln w="9525">
            <a:solidFill>
              <a:schemeClr val="tx1"/>
            </a:solidFill>
            <a:miter lim="800000"/>
            <a:headEnd/>
            <a:tailEnd/>
          </a:ln>
        </p:spPr>
        <p:txBody>
          <a:bodyPr wrap="none" anchor="ctr"/>
          <a:lstStyle/>
          <a:p>
            <a:endParaRPr lang="en-US"/>
          </a:p>
        </p:txBody>
      </p:sp>
      <p:graphicFrame>
        <p:nvGraphicFramePr>
          <p:cNvPr id="167954" name="Object 18"/>
          <p:cNvGraphicFramePr>
            <a:graphicFrameLocks noChangeAspect="1"/>
          </p:cNvGraphicFramePr>
          <p:nvPr/>
        </p:nvGraphicFramePr>
        <p:xfrm>
          <a:off x="4038600" y="5334000"/>
          <a:ext cx="990600" cy="466725"/>
        </p:xfrm>
        <a:graphic>
          <a:graphicData uri="http://schemas.openxmlformats.org/presentationml/2006/ole">
            <p:oleObj spid="_x0000_s167954" name="Equation" r:id="rId10" imgW="431640" imgH="203040" progId="Equation.3">
              <p:embed/>
            </p:oleObj>
          </a:graphicData>
        </a:graphic>
      </p:graphicFrame>
      <p:sp>
        <p:nvSpPr>
          <p:cNvPr id="167971" name="Text Box 23"/>
          <p:cNvSpPr txBox="1">
            <a:spLocks noChangeArrowheads="1"/>
          </p:cNvSpPr>
          <p:nvPr/>
        </p:nvSpPr>
        <p:spPr bwMode="auto">
          <a:xfrm>
            <a:off x="5318125" y="5302250"/>
            <a:ext cx="396875" cy="488950"/>
          </a:xfrm>
          <a:prstGeom prst="rect">
            <a:avLst/>
          </a:prstGeom>
          <a:noFill/>
          <a:ln w="9525">
            <a:noFill/>
            <a:miter lim="800000"/>
            <a:headEnd/>
            <a:tailEnd/>
          </a:ln>
        </p:spPr>
        <p:txBody>
          <a:bodyPr>
            <a:spAutoFit/>
          </a:bodyPr>
          <a:lstStyle/>
          <a:p>
            <a:pPr defTabSz="914400"/>
            <a:r>
              <a:rPr lang="en-US" sz="2600">
                <a:latin typeface="Calibri" pitchFamily="34" charset="0"/>
                <a:cs typeface="Arial" charset="0"/>
              </a:rPr>
              <a:t>+</a:t>
            </a:r>
          </a:p>
        </p:txBody>
      </p:sp>
      <p:sp>
        <p:nvSpPr>
          <p:cNvPr id="167972" name="Text Box 24"/>
          <p:cNvSpPr txBox="1">
            <a:spLocks noChangeArrowheads="1"/>
          </p:cNvSpPr>
          <p:nvPr/>
        </p:nvSpPr>
        <p:spPr bwMode="auto">
          <a:xfrm>
            <a:off x="5943600" y="5302250"/>
            <a:ext cx="396875" cy="488950"/>
          </a:xfrm>
          <a:prstGeom prst="rect">
            <a:avLst/>
          </a:prstGeom>
          <a:noFill/>
          <a:ln w="9525">
            <a:noFill/>
            <a:miter lim="800000"/>
            <a:headEnd/>
            <a:tailEnd/>
          </a:ln>
        </p:spPr>
        <p:txBody>
          <a:bodyPr>
            <a:spAutoFit/>
          </a:bodyPr>
          <a:lstStyle/>
          <a:p>
            <a:pPr defTabSz="914400"/>
            <a:r>
              <a:rPr lang="de-DE" sz="2600">
                <a:latin typeface="Calibri" pitchFamily="34" charset="0"/>
                <a:cs typeface="Arial" charset="0"/>
              </a:rPr>
              <a:t>b</a:t>
            </a:r>
            <a:endParaRPr lang="en-US" sz="2600">
              <a:latin typeface="Calibri" pitchFamily="34" charset="0"/>
              <a:cs typeface="Arial" charset="0"/>
            </a:endParaRPr>
          </a:p>
        </p:txBody>
      </p:sp>
      <p:sp>
        <p:nvSpPr>
          <p:cNvPr id="167973" name="Text Box 25"/>
          <p:cNvSpPr txBox="1">
            <a:spLocks noChangeArrowheads="1"/>
          </p:cNvSpPr>
          <p:nvPr/>
        </p:nvSpPr>
        <p:spPr bwMode="auto">
          <a:xfrm>
            <a:off x="6629400" y="5348288"/>
            <a:ext cx="2438400" cy="366712"/>
          </a:xfrm>
          <a:prstGeom prst="rect">
            <a:avLst/>
          </a:prstGeom>
          <a:noFill/>
          <a:ln w="9525">
            <a:noFill/>
            <a:miter lim="800000"/>
            <a:headEnd/>
            <a:tailEnd/>
          </a:ln>
        </p:spPr>
        <p:txBody>
          <a:bodyPr>
            <a:spAutoFit/>
          </a:bodyPr>
          <a:lstStyle/>
          <a:p>
            <a:pPr defTabSz="914400"/>
            <a:r>
              <a:rPr lang="de-DE">
                <a:latin typeface="Calibri" pitchFamily="34" charset="0"/>
              </a:rPr>
              <a:t>i and j for a base pair</a:t>
            </a:r>
            <a:endParaRPr lang="en-US">
              <a:latin typeface="Calibri" pitchFamily="34" charset="0"/>
            </a:endParaRPr>
          </a:p>
        </p:txBody>
      </p:sp>
      <p:sp>
        <p:nvSpPr>
          <p:cNvPr id="167974" name="AutoShape 26"/>
          <p:cNvSpPr>
            <a:spLocks/>
          </p:cNvSpPr>
          <p:nvPr/>
        </p:nvSpPr>
        <p:spPr bwMode="auto">
          <a:xfrm>
            <a:off x="6705600" y="5867400"/>
            <a:ext cx="2133600" cy="990600"/>
          </a:xfrm>
          <a:prstGeom prst="borderCallout1">
            <a:avLst>
              <a:gd name="adj1" fmla="val 11537"/>
              <a:gd name="adj2" fmla="val -3569"/>
              <a:gd name="adj3" fmla="val -27083"/>
              <a:gd name="adj4" fmla="val -20463"/>
            </a:avLst>
          </a:prstGeom>
          <a:solidFill>
            <a:srgbClr val="FFFF99"/>
          </a:solidFill>
          <a:ln w="12700">
            <a:solidFill>
              <a:schemeClr val="tx1"/>
            </a:solidFill>
            <a:miter lim="800000"/>
            <a:headEnd/>
            <a:tailEnd/>
          </a:ln>
        </p:spPr>
        <p:txBody>
          <a:bodyPr/>
          <a:lstStyle/>
          <a:p>
            <a:pPr algn="ctr" defTabSz="914400"/>
            <a:r>
              <a:rPr lang="de-DE">
                <a:latin typeface="Calibri" pitchFamily="34" charset="0"/>
              </a:rPr>
              <a:t>Penalty for ‚closed‘ </a:t>
            </a:r>
          </a:p>
          <a:p>
            <a:pPr algn="ctr" defTabSz="914400"/>
            <a:r>
              <a:rPr lang="de-DE">
                <a:latin typeface="Calibri" pitchFamily="34" charset="0"/>
              </a:rPr>
              <a:t>structure in multiloop</a:t>
            </a:r>
            <a:endParaRPr lang="en-US">
              <a:latin typeface="Calibr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5" name="Rectangle 2"/>
          <p:cNvSpPr>
            <a:spLocks noGrp="1"/>
          </p:cNvSpPr>
          <p:nvPr>
            <p:ph type="title" idx="4294967295"/>
          </p:nvPr>
        </p:nvSpPr>
        <p:spPr/>
        <p:txBody>
          <a:bodyPr/>
          <a:lstStyle/>
          <a:p>
            <a:pPr eaLnBrk="1" hangingPunct="1"/>
            <a:endParaRPr lang="en-US" smtClean="0"/>
          </a:p>
        </p:txBody>
      </p:sp>
      <p:sp>
        <p:nvSpPr>
          <p:cNvPr id="168966" name="Text Box 5"/>
          <p:cNvSpPr txBox="1">
            <a:spLocks noChangeArrowheads="1"/>
          </p:cNvSpPr>
          <p:nvPr/>
        </p:nvSpPr>
        <p:spPr bwMode="auto">
          <a:xfrm>
            <a:off x="669925" y="1492250"/>
            <a:ext cx="6684963" cy="1190625"/>
          </a:xfrm>
          <a:prstGeom prst="rect">
            <a:avLst/>
          </a:prstGeom>
          <a:noFill/>
          <a:ln w="9525">
            <a:noFill/>
            <a:miter lim="800000"/>
            <a:headEnd/>
            <a:tailEnd/>
          </a:ln>
        </p:spPr>
        <p:txBody>
          <a:bodyPr wrap="none">
            <a:spAutoFit/>
          </a:bodyPr>
          <a:lstStyle/>
          <a:p>
            <a:pPr defTabSz="914400">
              <a:buFontTx/>
              <a:buChar char="•"/>
            </a:pPr>
            <a:r>
              <a:rPr lang="de-DE">
                <a:latin typeface="Calibri" pitchFamily="34" charset="0"/>
              </a:rPr>
              <a:t> WM(i,j) -&gt; S</a:t>
            </a:r>
            <a:r>
              <a:rPr lang="de-DE" baseline="-25000">
                <a:latin typeface="Calibri" pitchFamily="34" charset="0"/>
              </a:rPr>
              <a:t>i</a:t>
            </a:r>
            <a:r>
              <a:rPr lang="de-DE">
                <a:latin typeface="Calibri" pitchFamily="34" charset="0"/>
              </a:rPr>
              <a:t>, ...S</a:t>
            </a:r>
            <a:r>
              <a:rPr lang="de-DE" baseline="-25000">
                <a:latin typeface="Calibri" pitchFamily="34" charset="0"/>
              </a:rPr>
              <a:t>j </a:t>
            </a:r>
            <a:r>
              <a:rPr lang="de-DE">
                <a:latin typeface="Calibri" pitchFamily="34" charset="0"/>
              </a:rPr>
              <a:t>is part of a multiloop (i,j no basepairing!)</a:t>
            </a:r>
          </a:p>
          <a:p>
            <a:pPr defTabSz="914400">
              <a:buFontTx/>
              <a:buChar char="•"/>
            </a:pPr>
            <a:r>
              <a:rPr lang="de-DE">
                <a:latin typeface="Calibri" pitchFamily="34" charset="0"/>
              </a:rPr>
              <a:t> multiloop must be split at least once, otherwise simple internal loop</a:t>
            </a:r>
          </a:p>
          <a:p>
            <a:pPr defTabSz="914400">
              <a:buFontTx/>
              <a:buChar char="•"/>
            </a:pPr>
            <a:r>
              <a:rPr lang="de-DE">
                <a:latin typeface="Calibri" pitchFamily="34" charset="0"/>
              </a:rPr>
              <a:t> Idea: cut parts of multiloop until only single helices are left</a:t>
            </a:r>
          </a:p>
          <a:p>
            <a:pPr defTabSz="914400"/>
            <a:endParaRPr lang="en-US">
              <a:latin typeface="Calibri" pitchFamily="34" charset="0"/>
            </a:endParaRPr>
          </a:p>
        </p:txBody>
      </p:sp>
      <p:graphicFrame>
        <p:nvGraphicFramePr>
          <p:cNvPr id="168964" name="Object 4"/>
          <p:cNvGraphicFramePr>
            <a:graphicFrameLocks noChangeAspect="1"/>
          </p:cNvGraphicFramePr>
          <p:nvPr/>
        </p:nvGraphicFramePr>
        <p:xfrm>
          <a:off x="1752600" y="2895600"/>
          <a:ext cx="6248400" cy="2174875"/>
        </p:xfrm>
        <a:graphic>
          <a:graphicData uri="http://schemas.openxmlformats.org/presentationml/2006/ole">
            <p:oleObj spid="_x0000_s168964" name="Equation" r:id="rId3" imgW="2844720" imgH="990360" progId="Equation.3">
              <p:embed/>
            </p:oleObj>
          </a:graphicData>
        </a:graphic>
      </p:graphicFrame>
      <p:sp>
        <p:nvSpPr>
          <p:cNvPr id="168967" name="Rectangle 7"/>
          <p:cNvSpPr>
            <a:spLocks/>
          </p:cNvSpPr>
          <p:nvPr/>
        </p:nvSpPr>
        <p:spPr bwMode="auto">
          <a:xfrm>
            <a:off x="457200" y="228600"/>
            <a:ext cx="8229600" cy="1143000"/>
          </a:xfrm>
          <a:prstGeom prst="rect">
            <a:avLst/>
          </a:prstGeom>
          <a:noFill/>
          <a:ln w="9525">
            <a:noFill/>
            <a:miter lim="800000"/>
            <a:headEnd/>
            <a:tailEnd/>
          </a:ln>
        </p:spPr>
        <p:txBody>
          <a:bodyPr lIns="91320" tIns="45663" rIns="91320" bIns="45663" anchor="ctr"/>
          <a:lstStyle/>
          <a:p>
            <a:pPr algn="ctr"/>
            <a:r>
              <a:rPr lang="de-DE" sz="4000">
                <a:latin typeface="Calibri" pitchFamily="34" charset="0"/>
              </a:rPr>
              <a:t>Zuker: multiloop handling, compute MW(i,j)</a:t>
            </a:r>
            <a:endParaRPr lang="en-US" sz="4000">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p:cNvSpPr>
          <p:nvPr>
            <p:ph type="title" idx="4294967295"/>
          </p:nvPr>
        </p:nvSpPr>
        <p:spPr>
          <a:xfrm>
            <a:off x="457200" y="76200"/>
            <a:ext cx="8229600" cy="914400"/>
          </a:xfrm>
        </p:spPr>
        <p:txBody>
          <a:bodyPr/>
          <a:lstStyle/>
          <a:p>
            <a:pPr eaLnBrk="1" hangingPunct="1"/>
            <a:r>
              <a:rPr lang="de-DE" smtClean="0"/>
              <a:t>MFE-loop decomposition</a:t>
            </a:r>
            <a:endParaRPr lang="en-US" smtClean="0"/>
          </a:p>
        </p:txBody>
      </p:sp>
      <p:sp>
        <p:nvSpPr>
          <p:cNvPr id="193538" name="Text Box 5"/>
          <p:cNvSpPr txBox="1">
            <a:spLocks noChangeArrowheads="1"/>
          </p:cNvSpPr>
          <p:nvPr/>
        </p:nvSpPr>
        <p:spPr bwMode="auto">
          <a:xfrm>
            <a:off x="1365250" y="1295400"/>
            <a:ext cx="6797675" cy="2682875"/>
          </a:xfrm>
          <a:prstGeom prst="rect">
            <a:avLst/>
          </a:prstGeom>
          <a:noFill/>
          <a:ln w="9525">
            <a:noFill/>
            <a:miter lim="800000"/>
            <a:headEnd/>
            <a:tailEnd/>
          </a:ln>
        </p:spPr>
        <p:txBody>
          <a:bodyPr wrap="none">
            <a:spAutoFit/>
          </a:bodyPr>
          <a:lstStyle/>
          <a:p>
            <a:pPr defTabSz="914400">
              <a:buFontTx/>
              <a:buChar char="•"/>
            </a:pPr>
            <a:r>
              <a:rPr lang="de-DE" sz="2000">
                <a:latin typeface="Calibri" pitchFamily="34" charset="0"/>
              </a:rPr>
              <a:t> First proposed by Zuker (previous slides)</a:t>
            </a:r>
          </a:p>
          <a:p>
            <a:pPr defTabSz="914400">
              <a:buFontTx/>
              <a:buChar char="•"/>
            </a:pPr>
            <a:endParaRPr lang="de-DE" sz="1000">
              <a:latin typeface="Calibri" pitchFamily="34" charset="0"/>
            </a:endParaRPr>
          </a:p>
          <a:p>
            <a:pPr defTabSz="914400">
              <a:buFontTx/>
              <a:buChar char="•"/>
            </a:pPr>
            <a:r>
              <a:rPr lang="de-DE" sz="2000">
                <a:latin typeface="Calibri" pitchFamily="34" charset="0"/>
              </a:rPr>
              <a:t> Slightly different implementation in RNAfold (Vienna package)</a:t>
            </a:r>
          </a:p>
          <a:p>
            <a:pPr defTabSz="914400">
              <a:buFontTx/>
              <a:buChar char="•"/>
            </a:pPr>
            <a:endParaRPr lang="de-DE" sz="1000">
              <a:latin typeface="Calibri" pitchFamily="34" charset="0"/>
            </a:endParaRPr>
          </a:p>
          <a:p>
            <a:pPr defTabSz="914400">
              <a:buFontTx/>
              <a:buChar char="•"/>
            </a:pPr>
            <a:r>
              <a:rPr lang="de-DE" sz="2000">
                <a:latin typeface="Calibri" pitchFamily="34" charset="0"/>
              </a:rPr>
              <a:t> DP apporach, 4 matrices used to score</a:t>
            </a:r>
          </a:p>
          <a:p>
            <a:pPr lvl="2" defTabSz="914400">
              <a:buFontTx/>
              <a:buChar char="•"/>
            </a:pPr>
            <a:r>
              <a:rPr lang="de-DE" sz="2000">
                <a:latin typeface="Calibri" pitchFamily="34" charset="0"/>
              </a:rPr>
              <a:t> the whole structure (F)</a:t>
            </a:r>
          </a:p>
          <a:p>
            <a:pPr lvl="2" defTabSz="914400">
              <a:buFontTx/>
              <a:buChar char="•"/>
            </a:pPr>
            <a:r>
              <a:rPr lang="de-DE" sz="2000">
                <a:latin typeface="Calibri" pitchFamily="34" charset="0"/>
              </a:rPr>
              <a:t> substructure with closing loop (C)</a:t>
            </a:r>
          </a:p>
          <a:p>
            <a:pPr lvl="2" defTabSz="914400">
              <a:buFontTx/>
              <a:buChar char="•"/>
            </a:pPr>
            <a:r>
              <a:rPr lang="de-DE" sz="2000">
                <a:latin typeface="Calibri" pitchFamily="34" charset="0"/>
              </a:rPr>
              <a:t> multi-loops (M), (M‘)</a:t>
            </a:r>
          </a:p>
          <a:p>
            <a:pPr lvl="2" defTabSz="914400">
              <a:buFontTx/>
              <a:buChar char="•"/>
            </a:pPr>
            <a:endParaRPr lang="de-DE" sz="1000">
              <a:latin typeface="Calibri" pitchFamily="34" charset="0"/>
            </a:endParaRPr>
          </a:p>
          <a:p>
            <a:pPr defTabSz="914400">
              <a:buFontTx/>
              <a:buChar char="•"/>
            </a:pPr>
            <a:r>
              <a:rPr lang="de-DE" sz="2000">
                <a:latin typeface="Calibri" pitchFamily="34" charset="0"/>
              </a:rPr>
              <a:t> M and M‘ used to decompose multi-loop „form the right“</a:t>
            </a:r>
            <a:endParaRPr lang="en-US" sz="2000">
              <a:latin typeface="Calibri"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1" name="Picture 4"/>
          <p:cNvPicPr>
            <a:picLocks noChangeAspect="1" noChangeArrowheads="1"/>
          </p:cNvPicPr>
          <p:nvPr/>
        </p:nvPicPr>
        <p:blipFill>
          <a:blip r:embed="rId3"/>
          <a:srcRect/>
          <a:stretch>
            <a:fillRect/>
          </a:stretch>
        </p:blipFill>
        <p:spPr bwMode="auto">
          <a:xfrm>
            <a:off x="152400" y="1295400"/>
            <a:ext cx="8151813" cy="4810125"/>
          </a:xfrm>
          <a:prstGeom prst="rect">
            <a:avLst/>
          </a:prstGeom>
          <a:noFill/>
          <a:ln w="9525">
            <a:noFill/>
            <a:miter lim="800000"/>
            <a:headEnd/>
            <a:tailEnd/>
          </a:ln>
        </p:spPr>
      </p:pic>
      <p:sp>
        <p:nvSpPr>
          <p:cNvPr id="194562" name="Rectangle 5"/>
          <p:cNvSpPr>
            <a:spLocks noGrp="1"/>
          </p:cNvSpPr>
          <p:nvPr>
            <p:ph type="title" idx="4294967295"/>
          </p:nvPr>
        </p:nvSpPr>
        <p:spPr>
          <a:xfrm>
            <a:off x="457200" y="76200"/>
            <a:ext cx="8229600" cy="914400"/>
          </a:xfrm>
        </p:spPr>
        <p:txBody>
          <a:bodyPr/>
          <a:lstStyle/>
          <a:p>
            <a:pPr eaLnBrk="1" hangingPunct="1"/>
            <a:r>
              <a:rPr lang="de-DE" smtClean="0"/>
              <a:t>MFE-loop decomposition</a:t>
            </a:r>
            <a:endParaRPr lang="en-US" smtClean="0"/>
          </a:p>
        </p:txBody>
      </p:sp>
      <p:sp>
        <p:nvSpPr>
          <p:cNvPr id="194563" name="Text Box 6"/>
          <p:cNvSpPr txBox="1">
            <a:spLocks noChangeArrowheads="1"/>
          </p:cNvSpPr>
          <p:nvPr/>
        </p:nvSpPr>
        <p:spPr bwMode="auto">
          <a:xfrm>
            <a:off x="365125" y="5683250"/>
            <a:ext cx="8039100" cy="641350"/>
          </a:xfrm>
          <a:prstGeom prst="rect">
            <a:avLst/>
          </a:prstGeom>
          <a:noFill/>
          <a:ln w="9525">
            <a:noFill/>
            <a:miter lim="800000"/>
            <a:headEnd/>
            <a:tailEnd/>
          </a:ln>
        </p:spPr>
        <p:txBody>
          <a:bodyPr wrap="none">
            <a:spAutoFit/>
          </a:bodyPr>
          <a:lstStyle/>
          <a:p>
            <a:pPr defTabSz="914400"/>
            <a:r>
              <a:rPr lang="de-DE">
                <a:latin typeface="Calibri" pitchFamily="34" charset="0"/>
              </a:rPr>
              <a:t>M‘ is the optimal free energy of a substructure in a multiloop with a closed structure</a:t>
            </a:r>
          </a:p>
          <a:p>
            <a:pPr defTabSz="914400"/>
            <a:r>
              <a:rPr lang="de-DE">
                <a:latin typeface="Calibri" pitchFamily="34" charset="0"/>
              </a:rPr>
              <a:t>Followed by zero or more unpaired bases</a:t>
            </a:r>
            <a:endParaRPr lang="en-US">
              <a:latin typeface="Calibri"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p:txBody>
          <a:bodyPr/>
          <a:lstStyle/>
          <a:p>
            <a:pPr eaLnBrk="1" hangingPunct="1"/>
            <a:r>
              <a:rPr lang="de-DE" sz="4000" smtClean="0"/>
              <a:t>Appendix C - Tree represenation of an RNA structure</a:t>
            </a:r>
            <a:endParaRPr lang="en-US" sz="4000" smtClean="0"/>
          </a:p>
        </p:txBody>
      </p:sp>
      <p:pic>
        <p:nvPicPr>
          <p:cNvPr id="4" name="Picture 8" descr="step3"/>
          <p:cNvPicPr>
            <a:picLocks noChangeAspect="1" noChangeArrowheads="1"/>
          </p:cNvPicPr>
          <p:nvPr/>
        </p:nvPicPr>
        <p:blipFill>
          <a:blip r:embed="rId2"/>
          <a:srcRect/>
          <a:stretch>
            <a:fillRect/>
          </a:stretch>
        </p:blipFill>
        <p:spPr bwMode="auto">
          <a:xfrm>
            <a:off x="747713" y="2136775"/>
            <a:ext cx="2752725" cy="3959225"/>
          </a:xfrm>
          <a:prstGeom prst="rect">
            <a:avLst/>
          </a:prstGeom>
          <a:noFill/>
          <a:ln w="28575">
            <a:solidFill>
              <a:srgbClr val="008080"/>
            </a:solidFill>
            <a:miter lim="800000"/>
            <a:headEnd/>
            <a:tailEnd/>
          </a:ln>
        </p:spPr>
      </p:pic>
      <p:sp>
        <p:nvSpPr>
          <p:cNvPr id="195587" name="Rectangle 4"/>
          <p:cNvSpPr>
            <a:spLocks noChangeArrowheads="1"/>
          </p:cNvSpPr>
          <p:nvPr/>
        </p:nvSpPr>
        <p:spPr bwMode="auto">
          <a:xfrm>
            <a:off x="3962400" y="2209800"/>
            <a:ext cx="4572000" cy="3290888"/>
          </a:xfrm>
          <a:prstGeom prst="rect">
            <a:avLst/>
          </a:prstGeom>
          <a:noFill/>
          <a:ln w="9525">
            <a:noFill/>
            <a:miter lim="800000"/>
            <a:headEnd/>
            <a:tailEnd/>
          </a:ln>
        </p:spPr>
        <p:txBody>
          <a:bodyPr>
            <a:spAutoFit/>
          </a:bodyPr>
          <a:lstStyle/>
          <a:p>
            <a:pPr marL="342900" indent="-342900">
              <a:buFont typeface="Arial" charset="0"/>
              <a:buChar char="•"/>
            </a:pPr>
            <a:r>
              <a:rPr lang="en-US" altLang="en-US" sz="2200">
                <a:latin typeface="Calibri" pitchFamily="34" charset="0"/>
              </a:rPr>
              <a:t>Nodes represent</a:t>
            </a:r>
          </a:p>
          <a:p>
            <a:pPr marL="798513" lvl="1" indent="-342900">
              <a:buFont typeface="Arial" charset="0"/>
              <a:buChar char="•"/>
            </a:pPr>
            <a:r>
              <a:rPr lang="en-US" altLang="en-US" sz="2000">
                <a:latin typeface="Calibri" pitchFamily="34" charset="0"/>
              </a:rPr>
              <a:t>Base pair if two bases are shown</a:t>
            </a:r>
          </a:p>
          <a:p>
            <a:pPr marL="798513" lvl="1" indent="-342900">
              <a:buFont typeface="Arial" charset="0"/>
              <a:buChar char="•"/>
            </a:pPr>
            <a:r>
              <a:rPr lang="en-US" altLang="en-US" sz="2000">
                <a:latin typeface="Calibri" pitchFamily="34" charset="0"/>
              </a:rPr>
              <a:t>Loop if base and “gap” (dash) are shown</a:t>
            </a:r>
          </a:p>
          <a:p>
            <a:pPr marL="342900" indent="-342900">
              <a:buFont typeface="Arial" charset="0"/>
              <a:buChar char="•"/>
            </a:pPr>
            <a:r>
              <a:rPr lang="en-US" altLang="en-US" sz="2200">
                <a:latin typeface="Calibri" pitchFamily="34" charset="0"/>
              </a:rPr>
              <a:t>Pseudoknots still not be represented</a:t>
            </a:r>
          </a:p>
          <a:p>
            <a:pPr marL="342900" indent="-342900">
              <a:buFont typeface="Arial" charset="0"/>
              <a:buChar char="•"/>
            </a:pPr>
            <a:r>
              <a:rPr lang="en-US" altLang="en-US" sz="2200">
                <a:latin typeface="Calibri" pitchFamily="34" charset="0"/>
              </a:rPr>
              <a:t>Tree does not permit varying sequences</a:t>
            </a:r>
          </a:p>
          <a:p>
            <a:pPr marL="798513" lvl="1" indent="-342900">
              <a:buFont typeface="Arial" charset="0"/>
              <a:buChar char="•"/>
            </a:pPr>
            <a:r>
              <a:rPr lang="en-US" altLang="en-US" sz="2000">
                <a:latin typeface="Calibri" pitchFamily="34" charset="0"/>
              </a:rPr>
              <a:t>Mismatches</a:t>
            </a:r>
          </a:p>
          <a:p>
            <a:pPr marL="798513" lvl="1" indent="-342900">
              <a:buFont typeface="Arial" charset="0"/>
              <a:buChar char="•"/>
            </a:pPr>
            <a:r>
              <a:rPr lang="en-US" altLang="en-US" sz="2000">
                <a:latin typeface="Calibri" pitchFamily="34" charset="0"/>
              </a:rPr>
              <a:t>Insertions &amp; Deletions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p:cNvSpPr>
          <p:nvPr>
            <p:ph type="title"/>
          </p:nvPr>
        </p:nvSpPr>
        <p:spPr>
          <a:xfrm>
            <a:off x="457200" y="0"/>
            <a:ext cx="8229600" cy="1143000"/>
          </a:xfrm>
        </p:spPr>
        <p:txBody>
          <a:bodyPr/>
          <a:lstStyle/>
          <a:p>
            <a:r>
              <a:rPr lang="de-DE" smtClean="0"/>
              <a:t>Presentation guidelines</a:t>
            </a:r>
            <a:endParaRPr lang="en-US" smtClean="0"/>
          </a:p>
        </p:txBody>
      </p:sp>
      <p:sp>
        <p:nvSpPr>
          <p:cNvPr id="99330" name="Rectangle 3"/>
          <p:cNvSpPr>
            <a:spLocks noGrp="1"/>
          </p:cNvSpPr>
          <p:nvPr>
            <p:ph type="body" idx="1"/>
          </p:nvPr>
        </p:nvSpPr>
        <p:spPr>
          <a:xfrm>
            <a:off x="457200" y="1143000"/>
            <a:ext cx="8229600" cy="4525963"/>
          </a:xfrm>
        </p:spPr>
        <p:txBody>
          <a:bodyPr/>
          <a:lstStyle/>
          <a:p>
            <a:pPr marL="609600" indent="-609600">
              <a:buFont typeface="Arial" charset="0"/>
              <a:buNone/>
            </a:pPr>
            <a:r>
              <a:rPr lang="de-DE" sz="2800" b="1" smtClean="0"/>
              <a:t>Compression with minimal loss of information</a:t>
            </a:r>
          </a:p>
          <a:p>
            <a:pPr marL="609600" indent="-609600">
              <a:buFont typeface="Arial" charset="0"/>
              <a:buNone/>
            </a:pPr>
            <a:endParaRPr lang="de-DE" sz="2800" b="1" smtClean="0"/>
          </a:p>
          <a:p>
            <a:pPr marL="609600" indent="-609600">
              <a:buFont typeface="Arial" charset="0"/>
              <a:buAutoNum type="arabicPeriod"/>
            </a:pPr>
            <a:r>
              <a:rPr lang="de-DE" sz="2800" smtClean="0"/>
              <a:t>Understand the context &amp; data used</a:t>
            </a:r>
          </a:p>
          <a:p>
            <a:pPr marL="609600" indent="-609600">
              <a:buFont typeface="Arial" charset="0"/>
              <a:buAutoNum type="arabicPeriod"/>
            </a:pPr>
            <a:r>
              <a:rPr lang="de-DE" sz="2800" smtClean="0"/>
              <a:t>Identify the important question/motivation</a:t>
            </a:r>
          </a:p>
          <a:p>
            <a:pPr marL="609600" indent="-609600">
              <a:buFont typeface="Arial" charset="0"/>
              <a:buAutoNum type="arabicPeriod"/>
            </a:pPr>
            <a:r>
              <a:rPr lang="de-DE" sz="2800" smtClean="0"/>
              <a:t>Focus on the method</a:t>
            </a:r>
          </a:p>
          <a:p>
            <a:pPr marL="609600" indent="-609600">
              <a:buFont typeface="Arial" charset="0"/>
              <a:buAutoNum type="arabicPeriod"/>
            </a:pPr>
            <a:r>
              <a:rPr lang="de-DE" sz="2800" smtClean="0"/>
              <a:t>Summarize shortly the main findings</a:t>
            </a:r>
          </a:p>
          <a:p>
            <a:pPr marL="990600" lvl="1" indent="-533400"/>
            <a:r>
              <a:rPr lang="de-DE" sz="2400" smtClean="0"/>
              <a:t>Forget about unimportant details</a:t>
            </a:r>
          </a:p>
          <a:p>
            <a:pPr marL="609600" indent="-609600">
              <a:buFont typeface="Arial" charset="0"/>
              <a:buAutoNum type="arabicPeriod"/>
            </a:pPr>
            <a:r>
              <a:rPr lang="de-DE" sz="2800" smtClean="0"/>
              <a:t>Evaluate and think about possible future directions</a:t>
            </a:r>
          </a:p>
          <a:p>
            <a:pPr marL="609600" indent="-609600">
              <a:buFont typeface="Arial" charset="0"/>
              <a:buAutoNum type="arabicPeriod"/>
            </a:pPr>
            <a:endParaRPr lang="de-DE" sz="2800" smtClean="0"/>
          </a:p>
          <a:p>
            <a:pPr marL="609600" indent="-609600">
              <a:buFont typeface="Arial" charset="0"/>
              <a:buAutoNum type="arabicPeriod"/>
            </a:pPr>
            <a:endParaRPr lang="de-DE" sz="2800" smtClean="0"/>
          </a:p>
          <a:p>
            <a:pPr marL="609600" indent="-609600"/>
            <a:endParaRPr lang="en-US" sz="2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p:cNvSpPr>
          <p:nvPr>
            <p:ph type="title"/>
          </p:nvPr>
        </p:nvSpPr>
        <p:spPr>
          <a:xfrm>
            <a:off x="457200" y="76200"/>
            <a:ext cx="8229600" cy="990600"/>
          </a:xfrm>
        </p:spPr>
        <p:txBody>
          <a:bodyPr/>
          <a:lstStyle/>
          <a:p>
            <a:r>
              <a:rPr lang="de-DE" smtClean="0"/>
              <a:t>Advices / Help</a:t>
            </a:r>
            <a:endParaRPr lang="en-US" smtClean="0"/>
          </a:p>
        </p:txBody>
      </p:sp>
      <p:sp>
        <p:nvSpPr>
          <p:cNvPr id="87042" name="Rectangle 3"/>
          <p:cNvSpPr>
            <a:spLocks noGrp="1"/>
          </p:cNvSpPr>
          <p:nvPr>
            <p:ph type="body" idx="1"/>
          </p:nvPr>
        </p:nvSpPr>
        <p:spPr>
          <a:xfrm>
            <a:off x="304800" y="1066800"/>
            <a:ext cx="8610600" cy="5562600"/>
          </a:xfrm>
        </p:spPr>
        <p:txBody>
          <a:bodyPr/>
          <a:lstStyle/>
          <a:p>
            <a:pPr>
              <a:lnSpc>
                <a:spcPct val="80000"/>
              </a:lnSpc>
            </a:pPr>
            <a:r>
              <a:rPr lang="de-DE" sz="2000" smtClean="0"/>
              <a:t>Read your paper twice before saying ‚I don‘t understand it‘</a:t>
            </a:r>
          </a:p>
          <a:p>
            <a:pPr>
              <a:lnSpc>
                <a:spcPct val="80000"/>
              </a:lnSpc>
            </a:pPr>
            <a:endParaRPr lang="de-DE" sz="2000" smtClean="0"/>
          </a:p>
          <a:p>
            <a:pPr>
              <a:lnSpc>
                <a:spcPct val="80000"/>
              </a:lnSpc>
            </a:pPr>
            <a:r>
              <a:rPr lang="de-DE" sz="2000" smtClean="0"/>
              <a:t>Read the supplementary material</a:t>
            </a:r>
          </a:p>
          <a:p>
            <a:pPr>
              <a:lnSpc>
                <a:spcPct val="80000"/>
              </a:lnSpc>
            </a:pPr>
            <a:endParaRPr lang="de-DE" sz="2000" smtClean="0"/>
          </a:p>
          <a:p>
            <a:pPr>
              <a:lnSpc>
                <a:spcPct val="80000"/>
              </a:lnSpc>
            </a:pPr>
            <a:r>
              <a:rPr lang="de-DE" sz="2000" smtClean="0"/>
              <a:t>Do not try to understand every detail but the general idea has to be clear</a:t>
            </a:r>
          </a:p>
          <a:p>
            <a:pPr>
              <a:lnSpc>
                <a:spcPct val="80000"/>
              </a:lnSpc>
            </a:pPr>
            <a:endParaRPr lang="de-DE" sz="2000" smtClean="0"/>
          </a:p>
          <a:p>
            <a:pPr>
              <a:lnSpc>
                <a:spcPct val="80000"/>
              </a:lnSpc>
            </a:pPr>
            <a:r>
              <a:rPr lang="de-DE" sz="2000" smtClean="0"/>
              <a:t>Main objective: lively interesting talk that promotes discussion</a:t>
            </a:r>
          </a:p>
          <a:p>
            <a:pPr>
              <a:lnSpc>
                <a:spcPct val="80000"/>
              </a:lnSpc>
            </a:pPr>
            <a:endParaRPr lang="de-DE" sz="1600" smtClean="0"/>
          </a:p>
          <a:p>
            <a:pPr>
              <a:lnSpc>
                <a:spcPct val="80000"/>
              </a:lnSpc>
            </a:pPr>
            <a:r>
              <a:rPr lang="de-DE" sz="2000" smtClean="0"/>
              <a:t>Come anytime to me with questions (write me 3-4 days before)</a:t>
            </a:r>
          </a:p>
          <a:p>
            <a:pPr>
              <a:lnSpc>
                <a:spcPct val="80000"/>
              </a:lnSpc>
              <a:buFont typeface="Arial" charset="0"/>
              <a:buNone/>
            </a:pPr>
            <a:r>
              <a:rPr lang="de-DE" sz="2000" smtClean="0"/>
              <a:t>      </a:t>
            </a:r>
            <a:r>
              <a:rPr lang="de-DE" sz="2000" smtClean="0">
                <a:hlinkClick r:id="rId3"/>
              </a:rPr>
              <a:t>marsico@molgen.mpg.de</a:t>
            </a:r>
            <a:endParaRPr lang="de-DE" sz="2000" smtClean="0"/>
          </a:p>
          <a:p>
            <a:pPr>
              <a:lnSpc>
                <a:spcPct val="80000"/>
              </a:lnSpc>
              <a:buFont typeface="Arial" charset="0"/>
              <a:buNone/>
            </a:pPr>
            <a:r>
              <a:rPr lang="de-DE" sz="2000" smtClean="0"/>
              <a:t>      Tel: +49 30 8413 1843</a:t>
            </a:r>
          </a:p>
          <a:p>
            <a:pPr>
              <a:lnSpc>
                <a:spcPct val="80000"/>
              </a:lnSpc>
              <a:buFont typeface="Arial" charset="0"/>
              <a:buNone/>
            </a:pPr>
            <a:r>
              <a:rPr lang="de-DE" sz="2000" smtClean="0"/>
              <a:t>      where: MPI for Molecular Genetics, Ihnestrasse 63-73, Room 1.3.07</a:t>
            </a:r>
          </a:p>
          <a:p>
            <a:pPr>
              <a:lnSpc>
                <a:spcPct val="80000"/>
              </a:lnSpc>
              <a:buFont typeface="Arial" charset="0"/>
              <a:buNone/>
            </a:pPr>
            <a:endParaRPr lang="de-DE" sz="2000" smtClean="0"/>
          </a:p>
          <a:p>
            <a:pPr>
              <a:lnSpc>
                <a:spcPct val="80000"/>
              </a:lnSpc>
            </a:pPr>
            <a:r>
              <a:rPr lang="de-DE" sz="2000" smtClean="0"/>
              <a:t> send me your presentation one week before your talk</a:t>
            </a:r>
          </a:p>
          <a:p>
            <a:pPr>
              <a:lnSpc>
                <a:spcPct val="80000"/>
              </a:lnSpc>
            </a:pPr>
            <a:endParaRPr lang="de-DE" sz="2000" smtClean="0"/>
          </a:p>
          <a:p>
            <a:pPr>
              <a:lnSpc>
                <a:spcPct val="80000"/>
              </a:lnSpc>
            </a:pPr>
            <a:r>
              <a:rPr lang="de-DE" sz="2000" smtClean="0"/>
              <a:t>Get feedback and give feedback (also to me </a:t>
            </a:r>
            <a:r>
              <a:rPr lang="de-DE" sz="2000" smtClean="0">
                <a:sym typeface="Wingdings" pitchFamily="2" charset="2"/>
              </a:rPr>
              <a:t></a:t>
            </a:r>
            <a:r>
              <a:rPr lang="de-DE" sz="2000" smtClean="0"/>
              <a:t>)</a:t>
            </a:r>
          </a:p>
          <a:p>
            <a:pPr>
              <a:lnSpc>
                <a:spcPct val="80000"/>
              </a:lnSpc>
              <a:buFont typeface="Arial" charset="0"/>
              <a:buNone/>
            </a:pPr>
            <a:r>
              <a:rPr lang="de-DE" sz="1600" smtClean="0"/>
              <a:t>    </a:t>
            </a:r>
            <a:endParaRPr lang="en-US" sz="1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 calcmode="lin" valueType="num">
                                      <p:cBhvr additive="base">
                                        <p:cTn id="7" dur="500" fill="hold"/>
                                        <p:tgtEl>
                                          <p:spTgt spid="870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7042">
                                            <p:txEl>
                                              <p:pRg st="2" end="2"/>
                                            </p:txEl>
                                          </p:spTgt>
                                        </p:tgtEl>
                                        <p:attrNameLst>
                                          <p:attrName>style.visibility</p:attrName>
                                        </p:attrNameLst>
                                      </p:cBhvr>
                                      <p:to>
                                        <p:strVal val="visible"/>
                                      </p:to>
                                    </p:set>
                                    <p:anim calcmode="lin" valueType="num">
                                      <p:cBhvr additive="base">
                                        <p:cTn id="13" dur="500" fill="hold"/>
                                        <p:tgtEl>
                                          <p:spTgt spid="8704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7042">
                                            <p:txEl>
                                              <p:pRg st="4" end="4"/>
                                            </p:txEl>
                                          </p:spTgt>
                                        </p:tgtEl>
                                        <p:attrNameLst>
                                          <p:attrName>style.visibility</p:attrName>
                                        </p:attrNameLst>
                                      </p:cBhvr>
                                      <p:to>
                                        <p:strVal val="visible"/>
                                      </p:to>
                                    </p:set>
                                    <p:anim calcmode="lin" valueType="num">
                                      <p:cBhvr additive="base">
                                        <p:cTn id="19" dur="500" fill="hold"/>
                                        <p:tgtEl>
                                          <p:spTgt spid="8704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0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7042">
                                            <p:txEl>
                                              <p:pRg st="6" end="6"/>
                                            </p:txEl>
                                          </p:spTgt>
                                        </p:tgtEl>
                                        <p:attrNameLst>
                                          <p:attrName>style.visibility</p:attrName>
                                        </p:attrNameLst>
                                      </p:cBhvr>
                                      <p:to>
                                        <p:strVal val="visible"/>
                                      </p:to>
                                    </p:set>
                                    <p:anim calcmode="lin" valueType="num">
                                      <p:cBhvr additive="base">
                                        <p:cTn id="25" dur="500" fill="hold"/>
                                        <p:tgtEl>
                                          <p:spTgt spid="8704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704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7042">
                                            <p:txEl>
                                              <p:pRg st="8" end="8"/>
                                            </p:txEl>
                                          </p:spTgt>
                                        </p:tgtEl>
                                        <p:attrNameLst>
                                          <p:attrName>style.visibility</p:attrName>
                                        </p:attrNameLst>
                                      </p:cBhvr>
                                      <p:to>
                                        <p:strVal val="visible"/>
                                      </p:to>
                                    </p:set>
                                    <p:anim calcmode="lin" valueType="num">
                                      <p:cBhvr additive="base">
                                        <p:cTn id="31" dur="500" fill="hold"/>
                                        <p:tgtEl>
                                          <p:spTgt spid="8704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7042">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7042">
                                            <p:txEl>
                                              <p:pRg st="9" end="9"/>
                                            </p:txEl>
                                          </p:spTgt>
                                        </p:tgtEl>
                                        <p:attrNameLst>
                                          <p:attrName>style.visibility</p:attrName>
                                        </p:attrNameLst>
                                      </p:cBhvr>
                                      <p:to>
                                        <p:strVal val="visible"/>
                                      </p:to>
                                    </p:set>
                                    <p:anim calcmode="lin" valueType="num">
                                      <p:cBhvr additive="base">
                                        <p:cTn id="35" dur="500" fill="hold"/>
                                        <p:tgtEl>
                                          <p:spTgt spid="87042">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7042">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7042">
                                            <p:txEl>
                                              <p:pRg st="10" end="10"/>
                                            </p:txEl>
                                          </p:spTgt>
                                        </p:tgtEl>
                                        <p:attrNameLst>
                                          <p:attrName>style.visibility</p:attrName>
                                        </p:attrNameLst>
                                      </p:cBhvr>
                                      <p:to>
                                        <p:strVal val="visible"/>
                                      </p:to>
                                    </p:set>
                                    <p:anim calcmode="lin" valueType="num">
                                      <p:cBhvr additive="base">
                                        <p:cTn id="39" dur="500" fill="hold"/>
                                        <p:tgtEl>
                                          <p:spTgt spid="87042">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7042">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7042">
                                            <p:txEl>
                                              <p:pRg st="11" end="11"/>
                                            </p:txEl>
                                          </p:spTgt>
                                        </p:tgtEl>
                                        <p:attrNameLst>
                                          <p:attrName>style.visibility</p:attrName>
                                        </p:attrNameLst>
                                      </p:cBhvr>
                                      <p:to>
                                        <p:strVal val="visible"/>
                                      </p:to>
                                    </p:set>
                                    <p:anim calcmode="lin" valueType="num">
                                      <p:cBhvr additive="base">
                                        <p:cTn id="43" dur="500" fill="hold"/>
                                        <p:tgtEl>
                                          <p:spTgt spid="8704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704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7042">
                                            <p:txEl>
                                              <p:pRg st="13" end="13"/>
                                            </p:txEl>
                                          </p:spTgt>
                                        </p:tgtEl>
                                        <p:attrNameLst>
                                          <p:attrName>style.visibility</p:attrName>
                                        </p:attrNameLst>
                                      </p:cBhvr>
                                      <p:to>
                                        <p:strVal val="visible"/>
                                      </p:to>
                                    </p:set>
                                    <p:anim calcmode="lin" valueType="num">
                                      <p:cBhvr additive="base">
                                        <p:cTn id="49" dur="500" fill="hold"/>
                                        <p:tgtEl>
                                          <p:spTgt spid="87042">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704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7042">
                                            <p:txEl>
                                              <p:pRg st="15" end="15"/>
                                            </p:txEl>
                                          </p:spTgt>
                                        </p:tgtEl>
                                        <p:attrNameLst>
                                          <p:attrName>style.visibility</p:attrName>
                                        </p:attrNameLst>
                                      </p:cBhvr>
                                      <p:to>
                                        <p:strVal val="visible"/>
                                      </p:to>
                                    </p:set>
                                    <p:anim calcmode="lin" valueType="num">
                                      <p:cBhvr additive="base">
                                        <p:cTn id="55" dur="500" fill="hold"/>
                                        <p:tgtEl>
                                          <p:spTgt spid="87042">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7042">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p:nvPr>
        </p:nvSpPr>
        <p:spPr>
          <a:xfrm>
            <a:off x="457200" y="76200"/>
            <a:ext cx="8229600" cy="1143000"/>
          </a:xfrm>
        </p:spPr>
        <p:txBody>
          <a:bodyPr/>
          <a:lstStyle/>
          <a:p>
            <a:r>
              <a:rPr lang="de-DE" smtClean="0"/>
              <a:t>Practical information</a:t>
            </a:r>
            <a:endParaRPr lang="en-US" smtClean="0"/>
          </a:p>
        </p:txBody>
      </p:sp>
      <p:graphicFrame>
        <p:nvGraphicFramePr>
          <p:cNvPr id="89153" name="Group 65"/>
          <p:cNvGraphicFramePr>
            <a:graphicFrameLocks noGrp="1"/>
          </p:cNvGraphicFramePr>
          <p:nvPr/>
        </p:nvGraphicFramePr>
        <p:xfrm>
          <a:off x="228600" y="1066800"/>
          <a:ext cx="8610600" cy="5638800"/>
        </p:xfrm>
        <a:graphic>
          <a:graphicData uri="http://schemas.openxmlformats.org/drawingml/2006/table">
            <a:tbl>
              <a:tblPr/>
              <a:tblGrid>
                <a:gridCol w="2514600"/>
                <a:gridCol w="3225800"/>
                <a:gridCol w="2870200"/>
              </a:tblGrid>
              <a:tr h="469900">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r>
                        <a:rPr kumimoji="0" lang="de-DE" sz="2200" b="1" i="0" u="none" strike="noStrike" cap="none" normalizeH="0" baseline="0" smtClean="0">
                          <a:ln>
                            <a:noFill/>
                          </a:ln>
                          <a:solidFill>
                            <a:srgbClr val="009900"/>
                          </a:solidFill>
                          <a:effectLst/>
                          <a:latin typeface="Calibri" pitchFamily="34" charset="0"/>
                        </a:rPr>
                        <a:t>Day</a:t>
                      </a:r>
                      <a:endParaRPr kumimoji="0" lang="en-US" sz="2200" b="1" i="0" u="none" strike="noStrike" cap="none" normalizeH="0" baseline="0" smtClean="0">
                        <a:ln>
                          <a:noFill/>
                        </a:ln>
                        <a:solidFill>
                          <a:srgbClr val="009900"/>
                        </a:solidFill>
                        <a:effectLst/>
                        <a:latin typeface="Calibri" pitchFamily="34" charset="0"/>
                      </a:endParaRPr>
                    </a:p>
                  </a:txBody>
                  <a:tcPr marL="72000" marR="72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r>
                        <a:rPr kumimoji="0" lang="de-DE" sz="2200" b="1" i="0" u="none" strike="noStrike" cap="none" normalizeH="0" baseline="0" smtClean="0">
                          <a:ln>
                            <a:noFill/>
                          </a:ln>
                          <a:solidFill>
                            <a:srgbClr val="5490B8"/>
                          </a:solidFill>
                          <a:effectLst/>
                          <a:latin typeface="Calibri" pitchFamily="34" charset="0"/>
                        </a:rPr>
                        <a:t>First talk</a:t>
                      </a:r>
                      <a:endParaRPr kumimoji="0" lang="en-US" sz="2200" b="1" i="0" u="none" strike="noStrike" cap="none" normalizeH="0" baseline="0" smtClean="0">
                        <a:ln>
                          <a:noFill/>
                        </a:ln>
                        <a:solidFill>
                          <a:srgbClr val="5490B8"/>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r>
                        <a:rPr kumimoji="0" lang="de-DE" sz="2200" b="1" i="0" u="none" strike="noStrike" cap="none" normalizeH="0" baseline="0" smtClean="0">
                          <a:ln>
                            <a:noFill/>
                          </a:ln>
                          <a:solidFill>
                            <a:schemeClr val="folHlink"/>
                          </a:solidFill>
                          <a:effectLst/>
                          <a:latin typeface="Calibri" pitchFamily="34" charset="0"/>
                        </a:rPr>
                        <a:t>Second talk</a:t>
                      </a:r>
                      <a:endParaRPr kumimoji="0" lang="en-US" sz="2200" b="1" i="0" u="none" strike="noStrike" cap="none" normalizeH="0" baseline="0" smtClean="0">
                        <a:ln>
                          <a:noFill/>
                        </a:ln>
                        <a:solidFill>
                          <a:schemeClr val="folHlink"/>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r>
                        <a:rPr kumimoji="0" lang="de-DE" sz="2200" b="0" i="0" u="none" strike="noStrike" cap="none" normalizeH="0" baseline="0" smtClean="0">
                          <a:ln>
                            <a:noFill/>
                          </a:ln>
                          <a:solidFill>
                            <a:srgbClr val="009900"/>
                          </a:solidFill>
                          <a:effectLst/>
                          <a:latin typeface="Calibri" pitchFamily="34" charset="0"/>
                        </a:rPr>
                        <a:t>October 15</a:t>
                      </a:r>
                      <a:endParaRPr kumimoji="0" lang="en-US" sz="2200" b="0" i="0" u="none" strike="noStrike" cap="none" normalizeH="0" baseline="0" smtClean="0">
                        <a:ln>
                          <a:noFill/>
                        </a:ln>
                        <a:solidFill>
                          <a:srgbClr val="009900"/>
                        </a:solidFill>
                        <a:effectLst/>
                        <a:latin typeface="Calibri" pitchFamily="34" charset="0"/>
                      </a:endParaRPr>
                    </a:p>
                  </a:txBody>
                  <a:tcPr marL="72000" marR="72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r>
                        <a:rPr kumimoji="0" lang="de-DE" sz="2200" b="0" i="0" u="none" strike="noStrike" cap="none" normalizeH="0" baseline="0" smtClean="0">
                          <a:ln>
                            <a:noFill/>
                          </a:ln>
                          <a:solidFill>
                            <a:srgbClr val="5490B8"/>
                          </a:solidFill>
                          <a:effectLst/>
                          <a:latin typeface="Calibri" pitchFamily="34" charset="0"/>
                        </a:rPr>
                        <a:t>Introduction</a:t>
                      </a:r>
                      <a:endParaRPr kumimoji="0" lang="en-US" sz="2200" b="0" i="0" u="none" strike="noStrike" cap="none" normalizeH="0" baseline="0" smtClean="0">
                        <a:ln>
                          <a:noFill/>
                        </a:ln>
                        <a:solidFill>
                          <a:srgbClr val="5490B8"/>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r>
                        <a:rPr kumimoji="0" lang="de-DE" sz="2200" b="0" i="0" u="none" strike="noStrike" cap="none" normalizeH="0" baseline="0" smtClean="0">
                          <a:ln>
                            <a:noFill/>
                          </a:ln>
                          <a:solidFill>
                            <a:schemeClr val="folHlink"/>
                          </a:solidFill>
                          <a:effectLst/>
                          <a:latin typeface="Calibri" pitchFamily="34" charset="0"/>
                        </a:rPr>
                        <a:t>Introduction</a:t>
                      </a:r>
                      <a:endParaRPr kumimoji="0" lang="en-US" sz="2200" b="0" i="0" u="none" strike="noStrike" cap="none" normalizeH="0" baseline="0" smtClean="0">
                        <a:ln>
                          <a:noFill/>
                        </a:ln>
                        <a:solidFill>
                          <a:schemeClr val="folHlink"/>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r>
                        <a:rPr kumimoji="0" lang="de-DE" sz="2200" b="0" i="0" u="none" strike="noStrike" cap="none" normalizeH="0" baseline="0" smtClean="0">
                          <a:ln>
                            <a:noFill/>
                          </a:ln>
                          <a:solidFill>
                            <a:srgbClr val="009900"/>
                          </a:solidFill>
                          <a:effectLst/>
                          <a:latin typeface="Calibri" pitchFamily="34" charset="0"/>
                        </a:rPr>
                        <a:t>October 22</a:t>
                      </a:r>
                      <a:endParaRPr kumimoji="0" lang="en-US" sz="2200" b="0" i="0" u="none" strike="noStrike" cap="none" normalizeH="0" baseline="0" smtClean="0">
                        <a:ln>
                          <a:noFill/>
                        </a:ln>
                        <a:solidFill>
                          <a:srgbClr val="009900"/>
                        </a:solidFill>
                        <a:effectLst/>
                        <a:latin typeface="Calibri" pitchFamily="34" charset="0"/>
                      </a:endParaRPr>
                    </a:p>
                  </a:txBody>
                  <a:tcPr marL="72000" marR="72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r>
                        <a:rPr kumimoji="0" lang="de-DE" sz="2200" b="0" i="0" u="none" strike="noStrike" cap="none" normalizeH="0" baseline="0" smtClean="0">
                          <a:ln>
                            <a:noFill/>
                          </a:ln>
                          <a:solidFill>
                            <a:srgbClr val="5490B8"/>
                          </a:solidFill>
                          <a:effectLst/>
                          <a:latin typeface="Calibri" pitchFamily="34" charset="0"/>
                        </a:rPr>
                        <a:t>questions</a:t>
                      </a:r>
                      <a:endParaRPr kumimoji="0" lang="en-US" sz="2200" b="0" i="0" u="none" strike="noStrike" cap="none" normalizeH="0" baseline="0" smtClean="0">
                        <a:ln>
                          <a:noFill/>
                        </a:ln>
                        <a:solidFill>
                          <a:srgbClr val="5490B8"/>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r>
                        <a:rPr kumimoji="0" lang="de-DE" sz="2200" b="0" i="0" u="none" strike="noStrike" cap="none" normalizeH="0" baseline="0" smtClean="0">
                          <a:ln>
                            <a:noFill/>
                          </a:ln>
                          <a:solidFill>
                            <a:schemeClr val="folHlink"/>
                          </a:solidFill>
                          <a:effectLst/>
                          <a:latin typeface="Calibri" pitchFamily="34" charset="0"/>
                        </a:rPr>
                        <a:t>questions</a:t>
                      </a:r>
                      <a:endParaRPr kumimoji="0" lang="en-US" sz="2200" b="0" i="0" u="none" strike="noStrike" cap="none" normalizeH="0" baseline="0" smtClean="0">
                        <a:ln>
                          <a:noFill/>
                        </a:ln>
                        <a:solidFill>
                          <a:schemeClr val="folHlink"/>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r>
                        <a:rPr kumimoji="0" lang="de-DE" sz="2200" b="0" i="0" u="none" strike="noStrike" cap="none" normalizeH="0" baseline="0" smtClean="0">
                          <a:ln>
                            <a:noFill/>
                          </a:ln>
                          <a:solidFill>
                            <a:srgbClr val="009900"/>
                          </a:solidFill>
                          <a:effectLst/>
                          <a:latin typeface="Calibri" pitchFamily="34" charset="0"/>
                        </a:rPr>
                        <a:t>October 29</a:t>
                      </a:r>
                      <a:endParaRPr kumimoji="0" lang="en-US" sz="2200" b="0" i="0" u="none" strike="noStrike" cap="none" normalizeH="0" baseline="0" smtClean="0">
                        <a:ln>
                          <a:noFill/>
                        </a:ln>
                        <a:solidFill>
                          <a:srgbClr val="009900"/>
                        </a:solidFill>
                        <a:effectLst/>
                        <a:latin typeface="Calibri" pitchFamily="34" charset="0"/>
                      </a:endParaRPr>
                    </a:p>
                  </a:txBody>
                  <a:tcPr marL="72000" marR="72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r>
                        <a:rPr kumimoji="0" lang="de-DE" sz="2200" b="0" i="0" u="none" strike="noStrike" cap="none" normalizeH="0" baseline="0" smtClean="0">
                          <a:ln>
                            <a:noFill/>
                          </a:ln>
                          <a:solidFill>
                            <a:srgbClr val="5490B8"/>
                          </a:solidFill>
                          <a:effectLst/>
                          <a:latin typeface="Calibri" pitchFamily="34" charset="0"/>
                        </a:rPr>
                        <a:t>Rome</a:t>
                      </a:r>
                      <a:endParaRPr kumimoji="0" lang="en-US" sz="2200" b="0" i="0" u="none" strike="noStrike" cap="none" normalizeH="0" baseline="0" smtClean="0">
                        <a:ln>
                          <a:noFill/>
                        </a:ln>
                        <a:solidFill>
                          <a:srgbClr val="5490B8"/>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r>
                        <a:rPr kumimoji="0" lang="de-DE" sz="2200" b="0" i="0" u="none" strike="noStrike" cap="none" normalizeH="0" baseline="0" smtClean="0">
                          <a:ln>
                            <a:noFill/>
                          </a:ln>
                          <a:solidFill>
                            <a:schemeClr val="folHlink"/>
                          </a:solidFill>
                          <a:effectLst/>
                          <a:latin typeface="Calibri" pitchFamily="34" charset="0"/>
                        </a:rPr>
                        <a:t>Rome</a:t>
                      </a:r>
                      <a:endParaRPr kumimoji="0" lang="en-US" sz="2200" b="0" i="0" u="none" strike="noStrike" cap="none" normalizeH="0" baseline="0" smtClean="0">
                        <a:ln>
                          <a:noFill/>
                        </a:ln>
                        <a:solidFill>
                          <a:schemeClr val="folHlink"/>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r>
                        <a:rPr kumimoji="0" lang="de-DE" sz="2200" b="0" i="0" u="none" strike="noStrike" cap="none" normalizeH="0" baseline="0" smtClean="0">
                          <a:ln>
                            <a:noFill/>
                          </a:ln>
                          <a:solidFill>
                            <a:srgbClr val="009900"/>
                          </a:solidFill>
                          <a:effectLst/>
                          <a:latin typeface="Calibri" pitchFamily="34" charset="0"/>
                        </a:rPr>
                        <a:t>November 05</a:t>
                      </a:r>
                      <a:endParaRPr kumimoji="0" lang="en-US" sz="2200" b="0" i="0" u="none" strike="noStrike" cap="none" normalizeH="0" baseline="0" smtClean="0">
                        <a:ln>
                          <a:noFill/>
                        </a:ln>
                        <a:solidFill>
                          <a:srgbClr val="009900"/>
                        </a:solidFill>
                        <a:effectLst/>
                        <a:latin typeface="Calibri" pitchFamily="34" charset="0"/>
                      </a:endParaRPr>
                    </a:p>
                  </a:txBody>
                  <a:tcPr marL="72000" marR="72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endParaRPr kumimoji="0" lang="en-US" sz="2200" b="0" i="0" u="none" strike="noStrike" cap="none" normalizeH="0" baseline="0" smtClean="0">
                        <a:ln>
                          <a:noFill/>
                        </a:ln>
                        <a:solidFill>
                          <a:srgbClr val="5490B8"/>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endParaRPr kumimoji="0" lang="en-US" sz="2200" b="0" i="0" u="none" strike="noStrike" cap="none" normalizeH="0" baseline="0" smtClean="0">
                        <a:ln>
                          <a:noFill/>
                        </a:ln>
                        <a:solidFill>
                          <a:schemeClr val="folHlink"/>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r>
                        <a:rPr kumimoji="0" lang="de-DE" sz="2200" b="0" i="0" u="none" strike="noStrike" cap="none" normalizeH="0" baseline="0" smtClean="0">
                          <a:ln>
                            <a:noFill/>
                          </a:ln>
                          <a:solidFill>
                            <a:srgbClr val="009900"/>
                          </a:solidFill>
                          <a:effectLst/>
                          <a:latin typeface="Calibri" pitchFamily="34" charset="0"/>
                        </a:rPr>
                        <a:t>November 12</a:t>
                      </a:r>
                      <a:endParaRPr kumimoji="0" lang="en-US" sz="2200" b="0" i="0" u="none" strike="noStrike" cap="none" normalizeH="0" baseline="0" smtClean="0">
                        <a:ln>
                          <a:noFill/>
                        </a:ln>
                        <a:solidFill>
                          <a:srgbClr val="009900"/>
                        </a:solidFill>
                        <a:effectLst/>
                        <a:latin typeface="Calibri" pitchFamily="34" charset="0"/>
                      </a:endParaRPr>
                    </a:p>
                  </a:txBody>
                  <a:tcPr marL="72000" marR="72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endParaRPr kumimoji="0" lang="en-US" sz="2200" b="0" i="0" u="none" strike="noStrike" cap="none" normalizeH="0" baseline="0" smtClean="0">
                        <a:ln>
                          <a:noFill/>
                        </a:ln>
                        <a:solidFill>
                          <a:srgbClr val="5490B8"/>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endParaRPr kumimoji="0" lang="en-US" sz="2200" b="0" i="0" u="none" strike="noStrike" cap="none" normalizeH="0" baseline="0" smtClean="0">
                        <a:ln>
                          <a:noFill/>
                        </a:ln>
                        <a:solidFill>
                          <a:schemeClr val="folHlink"/>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r>
                        <a:rPr kumimoji="0" lang="de-DE" sz="2200" b="0" i="0" u="none" strike="noStrike" cap="none" normalizeH="0" baseline="0" smtClean="0">
                          <a:ln>
                            <a:noFill/>
                          </a:ln>
                          <a:solidFill>
                            <a:srgbClr val="009900"/>
                          </a:solidFill>
                          <a:effectLst/>
                          <a:latin typeface="Calibri" pitchFamily="34" charset="0"/>
                        </a:rPr>
                        <a:t>November 19</a:t>
                      </a:r>
                      <a:endParaRPr kumimoji="0" lang="en-US" sz="2200" b="0" i="0" u="none" strike="noStrike" cap="none" normalizeH="0" baseline="0" smtClean="0">
                        <a:ln>
                          <a:noFill/>
                        </a:ln>
                        <a:solidFill>
                          <a:srgbClr val="009900"/>
                        </a:solidFill>
                        <a:effectLst/>
                        <a:latin typeface="Calibri" pitchFamily="34" charset="0"/>
                      </a:endParaRPr>
                    </a:p>
                  </a:txBody>
                  <a:tcPr marL="72000" marR="72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endParaRPr kumimoji="0" lang="en-US" sz="2200" b="0" i="0" u="none" strike="noStrike" cap="none" normalizeH="0" baseline="0" smtClean="0">
                        <a:ln>
                          <a:noFill/>
                        </a:ln>
                        <a:solidFill>
                          <a:srgbClr val="5490B8"/>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endParaRPr kumimoji="0" lang="en-US" sz="2200" b="0" i="0" u="none" strike="noStrike" cap="none" normalizeH="0" baseline="0" smtClean="0">
                        <a:ln>
                          <a:noFill/>
                        </a:ln>
                        <a:solidFill>
                          <a:schemeClr val="folHlink"/>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r>
                        <a:rPr kumimoji="0" lang="de-DE" sz="2200" b="0" i="0" u="none" strike="noStrike" cap="none" normalizeH="0" baseline="0" smtClean="0">
                          <a:ln>
                            <a:noFill/>
                          </a:ln>
                          <a:solidFill>
                            <a:srgbClr val="009900"/>
                          </a:solidFill>
                          <a:effectLst/>
                          <a:latin typeface="Calibri" pitchFamily="34" charset="0"/>
                        </a:rPr>
                        <a:t>November 26</a:t>
                      </a:r>
                      <a:endParaRPr kumimoji="0" lang="en-US" sz="2200" b="0" i="0" u="none" strike="noStrike" cap="none" normalizeH="0" baseline="0" smtClean="0">
                        <a:ln>
                          <a:noFill/>
                        </a:ln>
                        <a:solidFill>
                          <a:srgbClr val="009900"/>
                        </a:solidFill>
                        <a:effectLst/>
                        <a:latin typeface="Calibri" pitchFamily="34" charset="0"/>
                      </a:endParaRPr>
                    </a:p>
                  </a:txBody>
                  <a:tcPr marL="72000" marR="72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endParaRPr kumimoji="0" lang="en-US" sz="2200" b="0" i="0" u="none" strike="noStrike" cap="none" normalizeH="0" baseline="0" smtClean="0">
                        <a:ln>
                          <a:noFill/>
                        </a:ln>
                        <a:solidFill>
                          <a:srgbClr val="5490B8"/>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endParaRPr kumimoji="0" lang="en-US" sz="2200" b="0" i="0" u="none" strike="noStrike" cap="none" normalizeH="0" baseline="0" smtClean="0">
                        <a:ln>
                          <a:noFill/>
                        </a:ln>
                        <a:solidFill>
                          <a:schemeClr val="folHlink"/>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r>
                        <a:rPr kumimoji="0" lang="de-DE" sz="2200" b="0" i="0" u="none" strike="noStrike" cap="none" normalizeH="0" baseline="0" smtClean="0">
                          <a:ln>
                            <a:noFill/>
                          </a:ln>
                          <a:solidFill>
                            <a:srgbClr val="009900"/>
                          </a:solidFill>
                          <a:effectLst/>
                          <a:latin typeface="Calibri" pitchFamily="34" charset="0"/>
                        </a:rPr>
                        <a:t>December 03</a:t>
                      </a:r>
                      <a:endParaRPr kumimoji="0" lang="en-US" sz="2200" b="0" i="0" u="none" strike="noStrike" cap="none" normalizeH="0" baseline="0" smtClean="0">
                        <a:ln>
                          <a:noFill/>
                        </a:ln>
                        <a:solidFill>
                          <a:srgbClr val="009900"/>
                        </a:solidFill>
                        <a:effectLst/>
                        <a:latin typeface="Calibri" pitchFamily="34" charset="0"/>
                      </a:endParaRPr>
                    </a:p>
                  </a:txBody>
                  <a:tcPr marL="72000" marR="72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endParaRPr kumimoji="0" lang="en-US" sz="2200" b="0" i="0" u="none" strike="noStrike" cap="none" normalizeH="0" baseline="0" smtClean="0">
                        <a:ln>
                          <a:noFill/>
                        </a:ln>
                        <a:solidFill>
                          <a:srgbClr val="5490B8"/>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endParaRPr kumimoji="0" lang="en-US" sz="2200" b="0" i="0" u="none" strike="noStrike" cap="none" normalizeH="0" baseline="0" smtClean="0">
                        <a:ln>
                          <a:noFill/>
                        </a:ln>
                        <a:solidFill>
                          <a:schemeClr val="folHlink"/>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r>
                        <a:rPr kumimoji="0" lang="de-DE" sz="2200" b="0" i="0" u="none" strike="noStrike" cap="none" normalizeH="0" baseline="0" smtClean="0">
                          <a:ln>
                            <a:noFill/>
                          </a:ln>
                          <a:solidFill>
                            <a:srgbClr val="009900"/>
                          </a:solidFill>
                          <a:effectLst/>
                          <a:latin typeface="Calibri" pitchFamily="34" charset="0"/>
                        </a:rPr>
                        <a:t>December 10</a:t>
                      </a:r>
                      <a:endParaRPr kumimoji="0" lang="en-US" sz="2200" b="0" i="0" u="none" strike="noStrike" cap="none" normalizeH="0" baseline="0" smtClean="0">
                        <a:ln>
                          <a:noFill/>
                        </a:ln>
                        <a:solidFill>
                          <a:srgbClr val="009900"/>
                        </a:solidFill>
                        <a:effectLst/>
                        <a:latin typeface="Calibri" pitchFamily="34" charset="0"/>
                      </a:endParaRPr>
                    </a:p>
                  </a:txBody>
                  <a:tcPr marL="72000" marR="72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endParaRPr kumimoji="0" lang="en-US" sz="2200" b="0" i="0" u="none" strike="noStrike" cap="none" normalizeH="0" baseline="0" smtClean="0">
                        <a:ln>
                          <a:noFill/>
                        </a:ln>
                        <a:solidFill>
                          <a:srgbClr val="5490B8"/>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endParaRPr kumimoji="0" lang="en-US" sz="2200" b="0" i="0" u="none" strike="noStrike" cap="none" normalizeH="0" baseline="0" smtClean="0">
                        <a:ln>
                          <a:noFill/>
                        </a:ln>
                        <a:solidFill>
                          <a:schemeClr val="folHlink"/>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r>
                        <a:rPr kumimoji="0" lang="de-DE" sz="2200" b="0" i="0" u="none" strike="noStrike" cap="none" normalizeH="0" baseline="0" smtClean="0">
                          <a:ln>
                            <a:noFill/>
                          </a:ln>
                          <a:solidFill>
                            <a:srgbClr val="009900"/>
                          </a:solidFill>
                          <a:effectLst/>
                          <a:latin typeface="Calibri" pitchFamily="34" charset="0"/>
                        </a:rPr>
                        <a:t>December 17</a:t>
                      </a:r>
                      <a:endParaRPr kumimoji="0" lang="en-US" sz="2200" b="0" i="0" u="none" strike="noStrike" cap="none" normalizeH="0" baseline="0" smtClean="0">
                        <a:ln>
                          <a:noFill/>
                        </a:ln>
                        <a:solidFill>
                          <a:srgbClr val="009900"/>
                        </a:solidFill>
                        <a:effectLst/>
                        <a:latin typeface="Calibri" pitchFamily="34" charset="0"/>
                      </a:endParaRPr>
                    </a:p>
                  </a:txBody>
                  <a:tcPr marL="72000" marR="72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endParaRPr kumimoji="0" lang="en-US" sz="2200" b="0" i="0" u="none" strike="noStrike" cap="none" normalizeH="0" baseline="0" smtClean="0">
                        <a:ln>
                          <a:noFill/>
                        </a:ln>
                        <a:solidFill>
                          <a:srgbClr val="5490B8"/>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endParaRPr kumimoji="0" lang="en-US" sz="2200" b="0" i="0" u="none" strike="noStrike" cap="none" normalizeH="0" baseline="0" smtClean="0">
                        <a:ln>
                          <a:noFill/>
                        </a:ln>
                        <a:solidFill>
                          <a:schemeClr val="folHlink"/>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r>
                        <a:rPr kumimoji="0" lang="de-DE" sz="2200" b="0" i="0" u="none" strike="noStrike" cap="none" normalizeH="0" baseline="0" smtClean="0">
                          <a:ln>
                            <a:noFill/>
                          </a:ln>
                          <a:solidFill>
                            <a:srgbClr val="009900"/>
                          </a:solidFill>
                          <a:effectLst/>
                          <a:latin typeface="Calibri" pitchFamily="34" charset="0"/>
                        </a:rPr>
                        <a:t>January 07 (‘15)</a:t>
                      </a:r>
                      <a:endParaRPr kumimoji="0" lang="en-US" sz="2200" b="0" i="0" u="none" strike="noStrike" cap="none" normalizeH="0" baseline="0" smtClean="0">
                        <a:ln>
                          <a:noFill/>
                        </a:ln>
                        <a:solidFill>
                          <a:srgbClr val="009900"/>
                        </a:solidFill>
                        <a:effectLst/>
                        <a:latin typeface="Calibri" pitchFamily="34" charset="0"/>
                      </a:endParaRPr>
                    </a:p>
                  </a:txBody>
                  <a:tcPr marL="72000" marR="72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r>
                        <a:rPr kumimoji="0" lang="de-DE" sz="2200" b="0" i="0" u="none" strike="noStrike" cap="none" normalizeH="0" baseline="0" smtClean="0">
                          <a:ln>
                            <a:noFill/>
                          </a:ln>
                          <a:solidFill>
                            <a:srgbClr val="5490B8"/>
                          </a:solidFill>
                          <a:effectLst/>
                          <a:latin typeface="Calibri" pitchFamily="34" charset="0"/>
                        </a:rPr>
                        <a:t>backup</a:t>
                      </a:r>
                      <a:endParaRPr kumimoji="0" lang="en-US" sz="2200" b="0" i="0" u="none" strike="noStrike" cap="none" normalizeH="0" baseline="0" smtClean="0">
                        <a:ln>
                          <a:noFill/>
                        </a:ln>
                        <a:solidFill>
                          <a:srgbClr val="5490B8"/>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20000"/>
                        </a:spcBef>
                        <a:spcAft>
                          <a:spcPct val="0"/>
                        </a:spcAft>
                        <a:buClrTx/>
                        <a:buSzTx/>
                        <a:buFont typeface="Arial" charset="0"/>
                        <a:buNone/>
                        <a:tabLst/>
                      </a:pPr>
                      <a:r>
                        <a:rPr kumimoji="0" lang="de-DE" sz="2200" b="0" i="0" u="none" strike="noStrike" cap="none" normalizeH="0" baseline="0" smtClean="0">
                          <a:ln>
                            <a:noFill/>
                          </a:ln>
                          <a:solidFill>
                            <a:schemeClr val="folHlink"/>
                          </a:solidFill>
                          <a:effectLst/>
                          <a:latin typeface="Calibri" pitchFamily="34" charset="0"/>
                        </a:rPr>
                        <a:t>backup</a:t>
                      </a:r>
                      <a:endParaRPr kumimoji="0" lang="en-US" sz="2200" b="0" i="0" u="none" strike="noStrike" cap="none" normalizeH="0" baseline="0" smtClean="0">
                        <a:ln>
                          <a:noFill/>
                        </a:ln>
                        <a:solidFill>
                          <a:schemeClr val="folHlink"/>
                        </a:solidFill>
                        <a:effectLst/>
                        <a:latin typeface="Calibri" pitchFamily="34" charset="0"/>
                      </a:endParaRPr>
                    </a:p>
                  </a:txBody>
                  <a:tcPr marL="72000" marR="72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480" name="Line 43"/>
          <p:cNvSpPr>
            <a:spLocks noChangeShapeType="1"/>
          </p:cNvSpPr>
          <p:nvPr/>
        </p:nvSpPr>
        <p:spPr bwMode="auto">
          <a:xfrm>
            <a:off x="838200" y="2743200"/>
            <a:ext cx="7010400" cy="0"/>
          </a:xfrm>
          <a:prstGeom prst="line">
            <a:avLst/>
          </a:prstGeom>
          <a:noFill/>
          <a:ln w="254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pPr eaLnBrk="1" hangingPunct="1"/>
            <a:r>
              <a:rPr lang="de-DE" smtClean="0"/>
              <a:t>The „RNA revolution“</a:t>
            </a:r>
            <a:endParaRPr lang="en-US" smtClean="0"/>
          </a:p>
        </p:txBody>
      </p:sp>
      <p:sp>
        <p:nvSpPr>
          <p:cNvPr id="90114" name="Content Placeholder 2"/>
          <p:cNvSpPr>
            <a:spLocks noGrp="1"/>
          </p:cNvSpPr>
          <p:nvPr>
            <p:ph idx="1"/>
          </p:nvPr>
        </p:nvSpPr>
        <p:spPr>
          <a:xfrm>
            <a:off x="457200" y="1600200"/>
            <a:ext cx="8458200" cy="4525963"/>
          </a:xfrm>
        </p:spPr>
        <p:txBody>
          <a:bodyPr/>
          <a:lstStyle/>
          <a:p>
            <a:pPr eaLnBrk="1" hangingPunct="1"/>
            <a:r>
              <a:rPr lang="de-DE" sz="1800" smtClean="0"/>
              <a:t>Not only intermediates between DNA and proteins, but informational molecules (enzymes)</a:t>
            </a:r>
          </a:p>
          <a:p>
            <a:pPr eaLnBrk="1" hangingPunct="1"/>
            <a:r>
              <a:rPr lang="de-DE" sz="1800" smtClean="0"/>
              <a:t>The first primitive form of life? (Woese CR 1967)</a:t>
            </a:r>
          </a:p>
          <a:p>
            <a:pPr eaLnBrk="1" hangingPunct="1"/>
            <a:r>
              <a:rPr lang="de-DE" sz="1800" smtClean="0"/>
              <a:t>Ability to function as molecular machines (e.g. tRNA, RNAs in splicesosome complex)</a:t>
            </a:r>
          </a:p>
          <a:p>
            <a:pPr eaLnBrk="1" hangingPunct="1"/>
            <a:r>
              <a:rPr lang="de-DE" sz="1800" b="1" smtClean="0"/>
              <a:t>Ability to to function as regulators of gene expression</a:t>
            </a:r>
            <a:r>
              <a:rPr lang="de-DE" sz="1800" smtClean="0"/>
              <a:t> (miRNA, sRNAs, piRNAs, lincRNA, eRNAs, ceRNAs..)</a:t>
            </a:r>
          </a:p>
          <a:p>
            <a:pPr eaLnBrk="1" hangingPunct="1"/>
            <a:r>
              <a:rPr lang="de-DE" sz="1800" smtClean="0"/>
              <a:t>Different sizes and functions (e.g. miRNAs 22nt, lincRNAs &gt; 200nt)</a:t>
            </a:r>
          </a:p>
          <a:p>
            <a:pPr eaLnBrk="1" hangingPunct="1"/>
            <a:r>
              <a:rPr lang="de-DE" sz="1800" smtClean="0"/>
              <a:t>1.5 % of the human genome codes for protein, the rest is ‚junk‘</a:t>
            </a:r>
          </a:p>
          <a:p>
            <a:pPr eaLnBrk="1" hangingPunct="1"/>
            <a:r>
              <a:rPr lang="de-DE" sz="1800" smtClean="0"/>
              <a:t>Since ten years </a:t>
            </a:r>
            <a:r>
              <a:rPr lang="de-DE" sz="1800" b="1" smtClean="0">
                <a:solidFill>
                  <a:srgbClr val="FF0000"/>
                </a:solidFill>
              </a:rPr>
              <a:t>junk has become really important</a:t>
            </a:r>
            <a:r>
              <a:rPr lang="de-DE" sz="1800" smtClean="0"/>
              <a:t> -&gt; transcribed in ncRNAs</a:t>
            </a:r>
          </a:p>
          <a:p>
            <a:pPr eaLnBrk="1" hangingPunct="1"/>
            <a:r>
              <a:rPr lang="de-DE" sz="1800" smtClean="0"/>
              <a:t>More than 80% of human disease loci are within non-coding regions</a:t>
            </a:r>
          </a:p>
          <a:p>
            <a:pPr eaLnBrk="1" hangingPunct="1"/>
            <a:r>
              <a:rPr lang="de-DE" sz="1800" smtClean="0"/>
              <a:t>A lot of tools developed to identify ncRNA genes</a:t>
            </a:r>
          </a:p>
          <a:p>
            <a:pPr eaLnBrk="1" hangingPunct="1"/>
            <a:r>
              <a:rPr lang="de-DE" sz="1800" smtClean="0"/>
              <a:t>E.g. Rfam – database which collect RNA families and their potential functions</a:t>
            </a:r>
            <a:endParaRPr 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114">
                                            <p:txEl>
                                              <p:pRg st="1" end="1"/>
                                            </p:txEl>
                                          </p:spTgt>
                                        </p:tgtEl>
                                        <p:attrNameLst>
                                          <p:attrName>style.visibility</p:attrName>
                                        </p:attrNameLst>
                                      </p:cBhvr>
                                      <p:to>
                                        <p:strVal val="visible"/>
                                      </p:to>
                                    </p:set>
                                    <p:anim calcmode="lin" valueType="num">
                                      <p:cBhvr additive="base">
                                        <p:cTn id="7" dur="500" fill="hold"/>
                                        <p:tgtEl>
                                          <p:spTgt spid="901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0114">
                                            <p:txEl>
                                              <p:pRg st="2" end="2"/>
                                            </p:txEl>
                                          </p:spTgt>
                                        </p:tgtEl>
                                        <p:attrNameLst>
                                          <p:attrName>style.visibility</p:attrName>
                                        </p:attrNameLst>
                                      </p:cBhvr>
                                      <p:to>
                                        <p:strVal val="visible"/>
                                      </p:to>
                                    </p:set>
                                    <p:anim calcmode="lin" valueType="num">
                                      <p:cBhvr additive="base">
                                        <p:cTn id="13" dur="500" fill="hold"/>
                                        <p:tgtEl>
                                          <p:spTgt spid="901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0114">
                                            <p:txEl>
                                              <p:pRg st="3" end="3"/>
                                            </p:txEl>
                                          </p:spTgt>
                                        </p:tgtEl>
                                        <p:attrNameLst>
                                          <p:attrName>style.visibility</p:attrName>
                                        </p:attrNameLst>
                                      </p:cBhvr>
                                      <p:to>
                                        <p:strVal val="visible"/>
                                      </p:to>
                                    </p:set>
                                    <p:anim calcmode="lin" valueType="num">
                                      <p:cBhvr additive="base">
                                        <p:cTn id="19" dur="500" fill="hold"/>
                                        <p:tgtEl>
                                          <p:spTgt spid="901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1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0114">
                                            <p:txEl>
                                              <p:pRg st="4" end="4"/>
                                            </p:txEl>
                                          </p:spTgt>
                                        </p:tgtEl>
                                        <p:attrNameLst>
                                          <p:attrName>style.visibility</p:attrName>
                                        </p:attrNameLst>
                                      </p:cBhvr>
                                      <p:to>
                                        <p:strVal val="visible"/>
                                      </p:to>
                                    </p:set>
                                    <p:anim calcmode="lin" valueType="num">
                                      <p:cBhvr additive="base">
                                        <p:cTn id="25" dur="500" fill="hold"/>
                                        <p:tgtEl>
                                          <p:spTgt spid="901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011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0114">
                                            <p:txEl>
                                              <p:pRg st="5" end="5"/>
                                            </p:txEl>
                                          </p:spTgt>
                                        </p:tgtEl>
                                        <p:attrNameLst>
                                          <p:attrName>style.visibility</p:attrName>
                                        </p:attrNameLst>
                                      </p:cBhvr>
                                      <p:to>
                                        <p:strVal val="visible"/>
                                      </p:to>
                                    </p:set>
                                    <p:anim calcmode="lin" valueType="num">
                                      <p:cBhvr additive="base">
                                        <p:cTn id="29" dur="500" fill="hold"/>
                                        <p:tgtEl>
                                          <p:spTgt spid="9011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01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0114">
                                            <p:txEl>
                                              <p:pRg st="6" end="6"/>
                                            </p:txEl>
                                          </p:spTgt>
                                        </p:tgtEl>
                                        <p:attrNameLst>
                                          <p:attrName>style.visibility</p:attrName>
                                        </p:attrNameLst>
                                      </p:cBhvr>
                                      <p:to>
                                        <p:strVal val="visible"/>
                                      </p:to>
                                    </p:set>
                                    <p:anim calcmode="lin" valueType="num">
                                      <p:cBhvr additive="base">
                                        <p:cTn id="35" dur="500" fill="hold"/>
                                        <p:tgtEl>
                                          <p:spTgt spid="9011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011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0114">
                                            <p:txEl>
                                              <p:pRg st="7" end="7"/>
                                            </p:txEl>
                                          </p:spTgt>
                                        </p:tgtEl>
                                        <p:attrNameLst>
                                          <p:attrName>style.visibility</p:attrName>
                                        </p:attrNameLst>
                                      </p:cBhvr>
                                      <p:to>
                                        <p:strVal val="visible"/>
                                      </p:to>
                                    </p:set>
                                    <p:anim calcmode="lin" valueType="num">
                                      <p:cBhvr additive="base">
                                        <p:cTn id="39" dur="500" fill="hold"/>
                                        <p:tgtEl>
                                          <p:spTgt spid="9011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01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0114">
                                            <p:txEl>
                                              <p:pRg st="8" end="8"/>
                                            </p:txEl>
                                          </p:spTgt>
                                        </p:tgtEl>
                                        <p:attrNameLst>
                                          <p:attrName>style.visibility</p:attrName>
                                        </p:attrNameLst>
                                      </p:cBhvr>
                                      <p:to>
                                        <p:strVal val="visible"/>
                                      </p:to>
                                    </p:set>
                                    <p:anim calcmode="lin" valueType="num">
                                      <p:cBhvr additive="base">
                                        <p:cTn id="45" dur="500" fill="hold"/>
                                        <p:tgtEl>
                                          <p:spTgt spid="9011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0114">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0114">
                                            <p:txEl>
                                              <p:pRg st="9" end="9"/>
                                            </p:txEl>
                                          </p:spTgt>
                                        </p:tgtEl>
                                        <p:attrNameLst>
                                          <p:attrName>style.visibility</p:attrName>
                                        </p:attrNameLst>
                                      </p:cBhvr>
                                      <p:to>
                                        <p:strVal val="visible"/>
                                      </p:to>
                                    </p:set>
                                    <p:anim calcmode="lin" valueType="num">
                                      <p:cBhvr additive="base">
                                        <p:cTn id="49" dur="500" fill="hold"/>
                                        <p:tgtEl>
                                          <p:spTgt spid="9011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011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altLang="en-US"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altLang="en-US"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altLang="en-US"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altLang="en-US"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altLang="en-US"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altLang="en-US"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altLang="en-US"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altLang="en-US"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10660</TotalTime>
  <Words>3398</Words>
  <Application>Microsoft Office PowerPoint</Application>
  <PresentationFormat>On-screen Show (4:3)</PresentationFormat>
  <Paragraphs>544</Paragraphs>
  <Slides>56</Slides>
  <Notes>44</Notes>
  <HiddenSlides>0</HiddenSlides>
  <MMClips>0</MMClips>
  <ScaleCrop>false</ScaleCrop>
  <HeadingPairs>
    <vt:vector size="8" baseType="variant">
      <vt:variant>
        <vt:lpstr>Fonts Used</vt:lpstr>
      </vt:variant>
      <vt:variant>
        <vt:i4>8</vt:i4>
      </vt:variant>
      <vt:variant>
        <vt:lpstr>Design Template</vt:lpstr>
      </vt:variant>
      <vt:variant>
        <vt:i4>19</vt:i4>
      </vt:variant>
      <vt:variant>
        <vt:lpstr>Embedded OLE Servers</vt:lpstr>
      </vt:variant>
      <vt:variant>
        <vt:i4>1</vt:i4>
      </vt:variant>
      <vt:variant>
        <vt:lpstr>Slide Titles</vt:lpstr>
      </vt:variant>
      <vt:variant>
        <vt:i4>56</vt:i4>
      </vt:variant>
    </vt:vector>
  </HeadingPairs>
  <TitlesOfParts>
    <vt:vector size="84" baseType="lpstr">
      <vt:lpstr>Arial</vt:lpstr>
      <vt:lpstr>Calibri</vt:lpstr>
      <vt:lpstr>Times New Roman</vt:lpstr>
      <vt:lpstr>msgothic</vt:lpstr>
      <vt:lpstr>Wingdings</vt:lpstr>
      <vt:lpstr>Symbol</vt:lpstr>
      <vt:lpstr>DejaVu Sans</vt:lpstr>
      <vt:lpstr>Courier New</vt:lpstr>
      <vt:lpstr>Office Theme</vt:lpstr>
      <vt:lpstr>1_Office Theme</vt:lpstr>
      <vt:lpstr>2_Office Theme</vt:lpstr>
      <vt:lpstr>3_Office Theme</vt:lpstr>
      <vt:lpstr>4_Office Theme</vt:lpstr>
      <vt:lpstr>5_Office Theme</vt:lpstr>
      <vt:lpstr>6_Office Theme</vt:lpstr>
      <vt:lpstr>5_Office Theme</vt:lpstr>
      <vt:lpstr>5_Office Theme</vt:lpstr>
      <vt:lpstr>5_Office Theme</vt:lpstr>
      <vt:lpstr>5_Office Theme</vt:lpstr>
      <vt:lpstr>5_Office Theme</vt:lpstr>
      <vt:lpstr>5_Office Theme</vt:lpstr>
      <vt:lpstr>5_Office Theme</vt:lpstr>
      <vt:lpstr>5_Office Theme</vt:lpstr>
      <vt:lpstr>5_Office Theme</vt:lpstr>
      <vt:lpstr>5_Office Theme</vt:lpstr>
      <vt:lpstr>5_Office Theme</vt:lpstr>
      <vt:lpstr>5_Office Theme</vt:lpstr>
      <vt:lpstr>Equation</vt:lpstr>
      <vt:lpstr>Concepts and Introduction to RNA Bioinformatics</vt:lpstr>
      <vt:lpstr>Goals of this course - I</vt:lpstr>
      <vt:lpstr>Goals of this course - II</vt:lpstr>
      <vt:lpstr>Topics</vt:lpstr>
      <vt:lpstr>Course design</vt:lpstr>
      <vt:lpstr>Presentation guidelines</vt:lpstr>
      <vt:lpstr>Advices / Help</vt:lpstr>
      <vt:lpstr>Practical information</vt:lpstr>
      <vt:lpstr>The „RNA revolution“</vt:lpstr>
      <vt:lpstr>Slide 10</vt:lpstr>
      <vt:lpstr>RNA backbone</vt:lpstr>
      <vt:lpstr>Slide 12</vt:lpstr>
      <vt:lpstr>Slide 13</vt:lpstr>
      <vt:lpstr>Research in RNA Bioinformatics past and perspectives -I</vt:lpstr>
      <vt:lpstr>Slide 15</vt:lpstr>
      <vt:lpstr>Structural conformations of RNAs</vt:lpstr>
      <vt:lpstr>RNA folding prediction algorithms</vt:lpstr>
      <vt:lpstr>Nussinov Algorithm</vt:lpstr>
      <vt:lpstr>Nussinov drawbacks</vt:lpstr>
      <vt:lpstr>RNA structure prediction: MFE-folding</vt:lpstr>
      <vt:lpstr>Sequence-dependent free energy</vt:lpstr>
      <vt:lpstr>Nearest neighbour parameters</vt:lpstr>
      <vt:lpstr>RNA structure prediction: MFE-folding</vt:lpstr>
      <vt:lpstr>Research in RNA Bioinformatics past and perspectives -I</vt:lpstr>
      <vt:lpstr>RNA fold predictions based on multiple  alignment</vt:lpstr>
      <vt:lpstr>RNA fold predictions based on multiple  alignment</vt:lpstr>
      <vt:lpstr>Slide 27</vt:lpstr>
      <vt:lpstr>Research in RNA Bioinformatics past and perspectives -I</vt:lpstr>
      <vt:lpstr>Slide 29</vt:lpstr>
      <vt:lpstr>Research in RNA Bioinformatics past and perspectives -I</vt:lpstr>
      <vt:lpstr>Slide 31</vt:lpstr>
      <vt:lpstr>Next-generation sequencing enables measuring RNA secondary structure genome-wide</vt:lpstr>
      <vt:lpstr>Research in RNA Bioinformatics past and perspectives -I</vt:lpstr>
      <vt:lpstr>From structure prediction to ncRNA identification and function</vt:lpstr>
      <vt:lpstr>Research in RNA Bioinformatics past and perspectives -I</vt:lpstr>
      <vt:lpstr>Slide 36</vt:lpstr>
      <vt:lpstr>Research in RNA Bioinformatics past and perspectives -I</vt:lpstr>
      <vt:lpstr>Slide 38</vt:lpstr>
      <vt:lpstr>Slide 39</vt:lpstr>
      <vt:lpstr>Slide 40</vt:lpstr>
      <vt:lpstr>Research in RNA Bioinformatics past and perspectives -I</vt:lpstr>
      <vt:lpstr>miRNA-mRNA target sites</vt:lpstr>
      <vt:lpstr>RNA-protein binding sites</vt:lpstr>
      <vt:lpstr>Conclusion &amp; Future</vt:lpstr>
      <vt:lpstr>Appendix A - Nussinov Algorithm</vt:lpstr>
      <vt:lpstr>Nussinov Algorithm</vt:lpstr>
      <vt:lpstr>Nussinov Algorithm - example</vt:lpstr>
      <vt:lpstr>Appendix B – Zuker algorithm  Energy of secondary structure elements</vt:lpstr>
      <vt:lpstr>Zuker algorithm-predicting RNA structure using thermodynamics</vt:lpstr>
      <vt:lpstr>Zuker: loop decomposition, compute V(i,j)</vt:lpstr>
      <vt:lpstr>Zuker: loop decomposition, compute V(i,j)</vt:lpstr>
      <vt:lpstr>Zuker: multiloop handling, compute MW(i,j)</vt:lpstr>
      <vt:lpstr>Slide 53</vt:lpstr>
      <vt:lpstr>MFE-loop decomposition</vt:lpstr>
      <vt:lpstr>MFE-loop decomposition</vt:lpstr>
      <vt:lpstr>Appendix C - Tree represenation of an RNA structure</vt:lpstr>
    </vt:vector>
  </TitlesOfParts>
  <Company>MPI fuer Mol. Gen.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Annalisa Marsico</dc:creator>
  <cp:lastModifiedBy>Annalisa</cp:lastModifiedBy>
  <cp:revision>297</cp:revision>
  <dcterms:created xsi:type="dcterms:W3CDTF">2014-09-15T11:28:00Z</dcterms:created>
  <dcterms:modified xsi:type="dcterms:W3CDTF">2014-10-15T16:29:11Z</dcterms:modified>
</cp:coreProperties>
</file>